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01"/>
  </p:notesMasterIdLst>
  <p:handoutMasterIdLst>
    <p:handoutMasterId r:id="rId102"/>
  </p:handoutMasterIdLst>
  <p:sldIdLst>
    <p:sldId id="256" r:id="rId2"/>
    <p:sldId id="258" r:id="rId3"/>
    <p:sldId id="261" r:id="rId4"/>
    <p:sldId id="262" r:id="rId5"/>
    <p:sldId id="271" r:id="rId6"/>
    <p:sldId id="272" r:id="rId7"/>
    <p:sldId id="273" r:id="rId8"/>
    <p:sldId id="321" r:id="rId9"/>
    <p:sldId id="274" r:id="rId10"/>
    <p:sldId id="318" r:id="rId11"/>
    <p:sldId id="319" r:id="rId12"/>
    <p:sldId id="320" r:id="rId13"/>
    <p:sldId id="317" r:id="rId14"/>
    <p:sldId id="360" r:id="rId15"/>
    <p:sldId id="361" r:id="rId16"/>
    <p:sldId id="362" r:id="rId17"/>
    <p:sldId id="363" r:id="rId18"/>
    <p:sldId id="359" r:id="rId19"/>
    <p:sldId id="350" r:id="rId20"/>
    <p:sldId id="266" r:id="rId21"/>
    <p:sldId id="260" r:id="rId22"/>
    <p:sldId id="264" r:id="rId23"/>
    <p:sldId id="265" r:id="rId24"/>
    <p:sldId id="267" r:id="rId25"/>
    <p:sldId id="268" r:id="rId26"/>
    <p:sldId id="269" r:id="rId27"/>
    <p:sldId id="270" r:id="rId28"/>
    <p:sldId id="325" r:id="rId29"/>
    <p:sldId id="327" r:id="rId30"/>
    <p:sldId id="296" r:id="rId31"/>
    <p:sldId id="275" r:id="rId32"/>
    <p:sldId id="278" r:id="rId33"/>
    <p:sldId id="279" r:id="rId34"/>
    <p:sldId id="364" r:id="rId35"/>
    <p:sldId id="331" r:id="rId36"/>
    <p:sldId id="329" r:id="rId37"/>
    <p:sldId id="335" r:id="rId38"/>
    <p:sldId id="297" r:id="rId39"/>
    <p:sldId id="277" r:id="rId40"/>
    <p:sldId id="282" r:id="rId41"/>
    <p:sldId id="365" r:id="rId42"/>
    <p:sldId id="338" r:id="rId43"/>
    <p:sldId id="328" r:id="rId44"/>
    <p:sldId id="353" r:id="rId45"/>
    <p:sldId id="332" r:id="rId46"/>
    <p:sldId id="333" r:id="rId47"/>
    <p:sldId id="366" r:id="rId48"/>
    <p:sldId id="298" r:id="rId49"/>
    <p:sldId id="283" r:id="rId50"/>
    <p:sldId id="284" r:id="rId51"/>
    <p:sldId id="285" r:id="rId52"/>
    <p:sldId id="336" r:id="rId53"/>
    <p:sldId id="337" r:id="rId54"/>
    <p:sldId id="367" r:id="rId55"/>
    <p:sldId id="352" r:id="rId56"/>
    <p:sldId id="340" r:id="rId57"/>
    <p:sldId id="299" r:id="rId58"/>
    <p:sldId id="280" r:id="rId59"/>
    <p:sldId id="287" r:id="rId60"/>
    <p:sldId id="288" r:id="rId61"/>
    <p:sldId id="289" r:id="rId62"/>
    <p:sldId id="341" r:id="rId63"/>
    <p:sldId id="368" r:id="rId64"/>
    <p:sldId id="355" r:id="rId65"/>
    <p:sldId id="300" r:id="rId66"/>
    <p:sldId id="290" r:id="rId67"/>
    <p:sldId id="286" r:id="rId68"/>
    <p:sldId id="292" r:id="rId69"/>
    <p:sldId id="342" r:id="rId70"/>
    <p:sldId id="343" r:id="rId71"/>
    <p:sldId id="369" r:id="rId72"/>
    <p:sldId id="345" r:id="rId73"/>
    <p:sldId id="344" r:id="rId74"/>
    <p:sldId id="346" r:id="rId75"/>
    <p:sldId id="293" r:id="rId76"/>
    <p:sldId id="291" r:id="rId77"/>
    <p:sldId id="295" r:id="rId78"/>
    <p:sldId id="347" r:id="rId79"/>
    <p:sldId id="356" r:id="rId80"/>
    <p:sldId id="348" r:id="rId81"/>
    <p:sldId id="349" r:id="rId82"/>
    <p:sldId id="357" r:id="rId83"/>
    <p:sldId id="301" r:id="rId84"/>
    <p:sldId id="302" r:id="rId85"/>
    <p:sldId id="303" r:id="rId86"/>
    <p:sldId id="304" r:id="rId87"/>
    <p:sldId id="305" r:id="rId88"/>
    <p:sldId id="306" r:id="rId89"/>
    <p:sldId id="307" r:id="rId90"/>
    <p:sldId id="308" r:id="rId91"/>
    <p:sldId id="309" r:id="rId92"/>
    <p:sldId id="358" r:id="rId93"/>
    <p:sldId id="310" r:id="rId94"/>
    <p:sldId id="311" r:id="rId95"/>
    <p:sldId id="312" r:id="rId96"/>
    <p:sldId id="313" r:id="rId97"/>
    <p:sldId id="294" r:id="rId98"/>
    <p:sldId id="314" r:id="rId99"/>
    <p:sldId id="315" r:id="rId10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2" autoAdjust="0"/>
    <p:restoredTop sz="9466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CEC155-7E52-49E8-81ED-07403148246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99FA0C-ABD8-4C18-B84A-B0C049FD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20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42022C-EF4E-4078-BB99-F4338FFD055D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11070D-EDAC-4193-8487-A5F570E33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8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BAE128-B6FC-421F-BB90-6F03572A9FBC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7193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C80681-F7E2-447C-B300-F2D86FFA4701}" type="slidenum">
              <a:rPr lang="en-US" smtClean="0"/>
              <a:pPr/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171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D8127E-9B03-4482-89C5-CBA8A3DCF544}" type="slidenum">
              <a:rPr lang="en-US" smtClean="0"/>
              <a:pPr/>
              <a:t>50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0247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4CEF81-131A-407A-9981-CB3A818769F6}" type="slidenum">
              <a:rPr lang="en-US" smtClean="0"/>
              <a:pPr/>
              <a:t>60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71081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CFB03A-0E3C-4CB9-89FD-DE7122C243C1}" type="slidenum">
              <a:rPr lang="en-US" smtClean="0"/>
              <a:pPr/>
              <a:t>61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865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B0599E-BC29-433E-9A69-0E54505F3138}" type="slidenum">
              <a:rPr lang="en-US" smtClean="0"/>
              <a:pPr/>
              <a:t>68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7855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7D27B-3696-4F6A-88BE-7237AB81B065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68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807FB8-DE36-4212-9095-EE04F3F4AF76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4196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0F24CC-86EB-4500-A3D4-B1B9F06C421E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3212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E62961-994C-4C62-9A42-B6057A3C7799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5088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52061B-E3BB-479E-9693-CBA2C4E9180E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4085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E92696-55F7-4167-9FBD-E7DDBA16A1FB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5707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752EE4-F1CE-4DDC-B20F-627135F10322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8058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20394D-2674-4DB3-A787-9BB0287D6386}" type="slidenum">
              <a:rPr lang="en-US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19739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32FA31-FCBD-4632-B4D0-1FD14C800DC7}" type="slidenum">
              <a:rPr lang="en-US" smtClean="0"/>
              <a:pPr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0475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151390C-4E71-4DC0-BA9E-DBAF9E4E91CF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4D1BA1D-DA51-43A4-BE5D-826B3C52E44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56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390C-4E71-4DC0-BA9E-DBAF9E4E91CF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A1D-DA51-43A4-BE5D-826B3C52E4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390C-4E71-4DC0-BA9E-DBAF9E4E91CF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A1D-DA51-43A4-BE5D-826B3C52E44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783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390C-4E71-4DC0-BA9E-DBAF9E4E91CF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A1D-DA51-43A4-BE5D-826B3C52E4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302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390C-4E71-4DC0-BA9E-DBAF9E4E91CF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A1D-DA51-43A4-BE5D-826B3C52E4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38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390C-4E71-4DC0-BA9E-DBAF9E4E91CF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A1D-DA51-43A4-BE5D-826B3C52E4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475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390C-4E71-4DC0-BA9E-DBAF9E4E91CF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A1D-DA51-43A4-BE5D-826B3C52E44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536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390C-4E71-4DC0-BA9E-DBAF9E4E91CF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A1D-DA51-43A4-BE5D-826B3C52E44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767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390C-4E71-4DC0-BA9E-DBAF9E4E91CF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A1D-DA51-43A4-BE5D-826B3C52E44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985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CC043-9B73-413D-A5BD-76339BCFAC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95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390C-4E71-4DC0-BA9E-DBAF9E4E91CF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A1D-DA51-43A4-BE5D-826B3C52E4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4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390C-4E71-4DC0-BA9E-DBAF9E4E91CF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A1D-DA51-43A4-BE5D-826B3C52E44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84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390C-4E71-4DC0-BA9E-DBAF9E4E91CF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A1D-DA51-43A4-BE5D-826B3C52E4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6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390C-4E71-4DC0-BA9E-DBAF9E4E91CF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A1D-DA51-43A4-BE5D-826B3C52E44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15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390C-4E71-4DC0-BA9E-DBAF9E4E91CF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A1D-DA51-43A4-BE5D-826B3C52E44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32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390C-4E71-4DC0-BA9E-DBAF9E4E91CF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A1D-DA51-43A4-BE5D-826B3C52E4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2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390C-4E71-4DC0-BA9E-DBAF9E4E91CF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A1D-DA51-43A4-BE5D-826B3C52E44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38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390C-4E71-4DC0-BA9E-DBAF9E4E91CF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A1D-DA51-43A4-BE5D-826B3C52E4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51390C-4E71-4DC0-BA9E-DBAF9E4E91CF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D1BA1D-DA51-43A4-BE5D-826B3C52E4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2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6- Chemical Reactions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Grab a new unit 6 book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 a precipitation reaction, sodium hydroxide solution is mixed with iron(II) chloride solution. Sodium Chloride solution and insoluble iron(II) hydroxide are produced.</a:t>
            </a:r>
          </a:p>
        </p:txBody>
      </p:sp>
    </p:spTree>
    <p:extLst>
      <p:ext uri="{BB962C8B-B14F-4D97-AF65-F5344CB8AC3E}">
        <p14:creationId xmlns:p14="http://schemas.microsoft.com/office/powerpoint/2010/main" val="16967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a reaction Sodium and hydrochloric acid</a:t>
            </a:r>
            <a:r>
              <a:rPr lang="en-US" sz="2800" dirty="0"/>
              <a:t> </a:t>
            </a:r>
            <a:r>
              <a:rPr lang="en-US" sz="2800" dirty="0" smtClean="0"/>
              <a:t>are mixed to form </a:t>
            </a:r>
            <a:r>
              <a:rPr lang="en-US" sz="2800" dirty="0"/>
              <a:t>sodium </a:t>
            </a:r>
            <a:r>
              <a:rPr lang="en-US" sz="2800" dirty="0" smtClean="0"/>
              <a:t>chloride and hydrogen gas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17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Oxygen gas and magnesium are mixed and a Magnesium oxide precipitate is formed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51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3,</a:t>
            </a:r>
          </a:p>
          <a:p>
            <a:r>
              <a:rPr lang="en-US" b="1" dirty="0" smtClean="0"/>
              <a:t>Thou shalt not balance ye chemical reactional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24245"/>
            <a:ext cx="17049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8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I. magnesium metal reacts with nickel (III) nitrate to form magnesium nitrate and nickel metal.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33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Zinc metal reacts lead (II) nitrate to yield zinc nitrate and lead metal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Aluminum bromide and chlorine gas yields aluminum chloride and liquid bromide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14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Sodium phosphate and calcium chloride yields calcium phosphate and sodium chloride.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8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Practice/ homework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7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be doing this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Writing and balancing equations</a:t>
            </a:r>
          </a:p>
          <a:p>
            <a:pPr lvl="1"/>
            <a:r>
              <a:rPr lang="en-US" dirty="0" smtClean="0"/>
              <a:t>Already given products and reactants</a:t>
            </a:r>
          </a:p>
          <a:p>
            <a:r>
              <a:rPr lang="en-US" dirty="0" smtClean="0"/>
              <a:t>Explore types of chemical reactions</a:t>
            </a:r>
          </a:p>
          <a:p>
            <a:pPr lvl="1"/>
            <a:r>
              <a:rPr lang="en-US" dirty="0" smtClean="0"/>
              <a:t>You will only be given reactants</a:t>
            </a:r>
          </a:p>
          <a:p>
            <a:pPr lvl="1"/>
            <a:r>
              <a:rPr lang="en-US" dirty="0" smtClean="0"/>
              <a:t>Can predict products and balance</a:t>
            </a:r>
          </a:p>
          <a:p>
            <a:r>
              <a:rPr lang="en-US" dirty="0" smtClean="0"/>
              <a:t>Redox reactions </a:t>
            </a:r>
            <a:r>
              <a:rPr lang="en-US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How many oxygens are indicated: </a:t>
            </a:r>
            <a:br>
              <a:rPr lang="en-US" sz="4000" dirty="0" smtClean="0"/>
            </a:br>
            <a:r>
              <a:rPr lang="en-US" sz="4000" dirty="0" smtClean="0"/>
              <a:t>3 Ca(NO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)</a:t>
            </a:r>
            <a:r>
              <a:rPr lang="en-US" sz="4000" baseline="-25000" dirty="0" smtClean="0"/>
              <a:t>2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smtClean="0"/>
              <a:t>PO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4</a:t>
            </a:r>
          </a:p>
          <a:p>
            <a:endParaRPr lang="en-US" dirty="0"/>
          </a:p>
          <a:p>
            <a:r>
              <a:rPr lang="en-US" smtClean="0"/>
              <a:t>4(CO</a:t>
            </a:r>
            <a:r>
              <a:rPr lang="en-US" baseline="-25000" smtClean="0"/>
              <a:t>3</a:t>
            </a:r>
            <a:r>
              <a:rPr lang="en-US" smtClean="0"/>
              <a:t>)</a:t>
            </a:r>
            <a:r>
              <a:rPr lang="en-US" baseline="-25000" smtClean="0"/>
              <a:t>2</a:t>
            </a:r>
            <a:endParaRPr lang="en-US" dirty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have to balance??</a:t>
            </a:r>
          </a:p>
          <a:p>
            <a:r>
              <a:rPr lang="en-US" dirty="0" smtClean="0"/>
              <a:t>Law of conservation of mass and energy.</a:t>
            </a:r>
          </a:p>
          <a:p>
            <a:pPr lvl="1"/>
            <a:r>
              <a:rPr lang="en-US" dirty="0" smtClean="0"/>
              <a:t>Matter can never be created or destroyed, only transferred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What ever you have on the left side of the equation (reactants) must also exist on the right side (products)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RULES! RULES! RULES!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050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AutoNum type="arabicPeriod"/>
            </a:pPr>
            <a:r>
              <a:rPr lang="en-US" sz="2800" dirty="0" smtClean="0"/>
              <a:t>You cannot change the subscript</a:t>
            </a:r>
          </a:p>
          <a:p>
            <a:pPr marL="739775" lvl="1" indent="0" eaLnBrk="1" hangingPunct="1">
              <a:buFontTx/>
              <a:buNone/>
            </a:pPr>
            <a:r>
              <a:rPr lang="en-US" sz="2400" dirty="0" smtClean="0"/>
              <a:t>		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---&gt;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</a:p>
          <a:p>
            <a:pPr marL="739775" lvl="1" indent="0" eaLnBrk="1" hangingPunct="1">
              <a:buFontTx/>
              <a:buAutoNum type="arabicPeriod"/>
            </a:pPr>
            <a:endParaRPr lang="en-US" sz="2400" dirty="0" smtClean="0"/>
          </a:p>
          <a:p>
            <a:pPr marL="0" indent="0" eaLnBrk="1" hangingPunct="1">
              <a:buFontTx/>
              <a:buAutoNum type="arabicPeriod"/>
            </a:pPr>
            <a:r>
              <a:rPr lang="en-US" sz="2800" dirty="0" smtClean="0"/>
              <a:t>You cannot place a coefficient in the middle of the formula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---&gt;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2O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dirty="0" smtClean="0"/>
              <a:t>3. Make sure that your final set of coefficients are all whole numbers with no common factors other than one.</a:t>
            </a:r>
            <a:r>
              <a:rPr lang="en-US" sz="2800" dirty="0" smtClean="0"/>
              <a:t> </a:t>
            </a:r>
            <a:endParaRPr lang="en-US" sz="2400" dirty="0" smtClean="0"/>
          </a:p>
          <a:p>
            <a:pPr marL="739775" lvl="1" indent="0" algn="ctr" eaLnBrk="1" hangingPunct="1">
              <a:buFontTx/>
              <a:buNone/>
            </a:pPr>
            <a:r>
              <a:rPr lang="en-US" sz="2400" dirty="0" smtClean="0"/>
              <a:t>4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+ 2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---&gt; 4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</a:p>
          <a:p>
            <a:pPr marL="739775" lvl="1" indent="0" eaLnBrk="1" hangingPunct="1">
              <a:buFontTx/>
              <a:buNone/>
            </a:pPr>
            <a:endParaRPr lang="en-US" sz="2400" dirty="0" smtClean="0"/>
          </a:p>
          <a:p>
            <a:pPr marL="0" indent="0" eaLnBrk="1" hangingPunct="1">
              <a:buFontTx/>
              <a:buAutoNum type="arabicPeriod"/>
            </a:pPr>
            <a:endParaRPr lang="en-US" sz="2800" dirty="0" smtClean="0"/>
          </a:p>
        </p:txBody>
      </p:sp>
      <p:sp>
        <p:nvSpPr>
          <p:cNvPr id="13316" name="Text Box 26"/>
          <p:cNvSpPr txBox="1">
            <a:spLocks noChangeArrowheads="1"/>
          </p:cNvSpPr>
          <p:nvPr/>
        </p:nvSpPr>
        <p:spPr bwMode="auto">
          <a:xfrm>
            <a:off x="1066800" y="914400"/>
            <a:ext cx="6553200" cy="77946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Hydrogen gas + oxygen gas yields water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(g) + O</a:t>
            </a:r>
            <a:r>
              <a:rPr lang="en-US" baseline="-25000" dirty="0"/>
              <a:t>2</a:t>
            </a:r>
            <a:r>
              <a:rPr lang="en-US" dirty="0"/>
              <a:t>(g) </a:t>
            </a:r>
            <a:r>
              <a:rPr lang="en-US" dirty="0">
                <a:sym typeface="Wingdings" pitchFamily="2" charset="2"/>
              </a:rPr>
              <a:t>  H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MINHO CHEMISTRY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Helpful Hint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If you aren’t sure where to start balancing first, list your atoms in this order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Metals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Nonmetals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Hydrogen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Oxygen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6798734" cy="1303867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Zinc metal is mixed with Hydrochloric acid to make Zinc(II) chloride and hydrogen gas.</a:t>
            </a:r>
            <a:endParaRPr lang="en-US" sz="3200" baseline="-25000" dirty="0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the equation then balance</a:t>
            </a:r>
          </a:p>
          <a:p>
            <a:r>
              <a:rPr lang="en-US" dirty="0" smtClean="0"/>
              <a:t>Zn </a:t>
            </a:r>
            <a:r>
              <a:rPr lang="en-US" dirty="0"/>
              <a:t>+ </a:t>
            </a:r>
            <a:r>
              <a:rPr lang="en-US" dirty="0" err="1"/>
              <a:t>HCl</a:t>
            </a:r>
            <a:r>
              <a:rPr lang="en-US" dirty="0"/>
              <a:t> ---&gt; ZnCl</a:t>
            </a:r>
            <a:r>
              <a:rPr lang="en-US" baseline="-25000" dirty="0"/>
              <a:t>2</a:t>
            </a:r>
            <a:r>
              <a:rPr lang="en-US" dirty="0"/>
              <a:t> +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Potassium Chlorate breaks down to create Potassium chloride and oxygen gas</a:t>
            </a:r>
            <a:endParaRPr lang="en-US" sz="3200" baseline="-25000" dirty="0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Write the equation and the balance</a:t>
            </a:r>
          </a:p>
          <a:p>
            <a:pPr marL="0" indent="0">
              <a:buNone/>
            </a:pPr>
            <a:r>
              <a:rPr lang="en-US" dirty="0" smtClean="0"/>
              <a:t>KClO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---&gt; </a:t>
            </a:r>
            <a:r>
              <a:rPr lang="en-US" dirty="0" err="1"/>
              <a:t>KCl</a:t>
            </a:r>
            <a:r>
              <a:rPr lang="en-US" dirty="0"/>
              <a:t> + O</a:t>
            </a:r>
            <a:r>
              <a:rPr lang="en-US" baseline="-25000" dirty="0"/>
              <a:t>2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</a:t>
            </a:r>
            <a:r>
              <a:rPr lang="en-US" baseline="-25000" dirty="0" smtClean="0"/>
              <a:t>8</a:t>
            </a:r>
            <a:r>
              <a:rPr lang="en-US" dirty="0" smtClean="0"/>
              <a:t> + F</a:t>
            </a:r>
            <a:r>
              <a:rPr lang="en-US" baseline="-25000" dirty="0" smtClean="0"/>
              <a:t>2</a:t>
            </a:r>
            <a:r>
              <a:rPr lang="en-US" dirty="0" smtClean="0"/>
              <a:t> ---&gt; SF</a:t>
            </a:r>
            <a:r>
              <a:rPr lang="en-US" baseline="-25000" dirty="0" smtClean="0"/>
              <a:t>6</a:t>
            </a:r>
            <a:r>
              <a:rPr lang="en-US" dirty="0" smtClean="0"/>
              <a:t> 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Polyatomics</a:t>
            </a:r>
            <a:r>
              <a:rPr lang="en-US" dirty="0" smtClean="0"/>
              <a:t> Tricks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IF a polyatomic group appears EXACTLY THE SAME as both a reactant and a product, you can treat it as one thing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/>
              <a:t>____Mg(NO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 2</a:t>
            </a:r>
            <a:r>
              <a:rPr lang="en-US" dirty="0" smtClean="0"/>
              <a:t> + ____Ag </a:t>
            </a:r>
            <a:r>
              <a:rPr lang="en-US" dirty="0" smtClean="0">
                <a:sym typeface="Wingdings" pitchFamily="2" charset="2"/>
              </a:rPr>
              <a:t>____AgNO</a:t>
            </a:r>
            <a:r>
              <a:rPr lang="en-US" baseline="-25000" dirty="0" smtClean="0"/>
              <a:t>3</a:t>
            </a:r>
            <a:r>
              <a:rPr lang="en-US" dirty="0" smtClean="0">
                <a:sym typeface="Wingdings" pitchFamily="2" charset="2"/>
              </a:rPr>
              <a:t> + ____Mg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dirty="0" smtClean="0">
              <a:sym typeface="Wingdings" pitchFamily="2" charset="2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sym typeface="Wingdings" pitchFamily="2" charset="2"/>
              </a:rPr>
              <a:t>_____Ag _____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sym typeface="Wingdings" pitchFamily="2" charset="2"/>
              </a:rPr>
              <a:t>_____Mg _____</a:t>
            </a:r>
            <a:endParaRPr lang="en-US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sym typeface="Wingdings" pitchFamily="2" charset="2"/>
              </a:rPr>
              <a:t>_____NO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 _____</a:t>
            </a:r>
            <a:endParaRPr lang="en-US" dirty="0" smtClean="0"/>
          </a:p>
          <a:p>
            <a:pPr algn="ctr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1</a:t>
            </a:r>
          </a:p>
          <a:p>
            <a:r>
              <a:rPr lang="en-US" dirty="0" smtClean="0"/>
              <a:t>Balance each equation and show your work</a:t>
            </a:r>
          </a:p>
          <a:p>
            <a:r>
              <a:rPr lang="en-US" dirty="0" smtClean="0"/>
              <a:t>When finished, we will review as a class.</a:t>
            </a:r>
          </a:p>
          <a:p>
            <a:r>
              <a:rPr lang="en-US" dirty="0" smtClean="0"/>
              <a:t>Page 2 is Homework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751578"/>
              </p:ext>
            </p:extLst>
          </p:nvPr>
        </p:nvGraphicFramePr>
        <p:xfrm>
          <a:off x="838200" y="685800"/>
          <a:ext cx="7543800" cy="4535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852866">
                <a:tc>
                  <a:txBody>
                    <a:bodyPr/>
                    <a:lstStyle/>
                    <a:p>
                      <a:r>
                        <a:rPr lang="en-US" dirty="0" smtClean="0"/>
                        <a:t>Reaction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happens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to recognize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products</a:t>
                      </a:r>
                      <a:endParaRPr lang="en-US" dirty="0"/>
                    </a:p>
                  </a:txBody>
                  <a:tcPr/>
                </a:tc>
              </a:tr>
              <a:tr h="494121">
                <a:tc>
                  <a:txBody>
                    <a:bodyPr/>
                    <a:lstStyle/>
                    <a:p>
                      <a:r>
                        <a:rPr lang="en-US" dirty="0" smtClean="0"/>
                        <a:t>Combustion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4121">
                <a:tc>
                  <a:txBody>
                    <a:bodyPr/>
                    <a:lstStyle/>
                    <a:p>
                      <a:r>
                        <a:rPr lang="en-US" dirty="0" smtClean="0"/>
                        <a:t>Decomposition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4121">
                <a:tc>
                  <a:txBody>
                    <a:bodyPr/>
                    <a:lstStyle/>
                    <a:p>
                      <a:r>
                        <a:rPr lang="en-US" dirty="0" smtClean="0"/>
                        <a:t>Synthesis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2866">
                <a:tc>
                  <a:txBody>
                    <a:bodyPr/>
                    <a:lstStyle/>
                    <a:p>
                      <a:r>
                        <a:rPr lang="en-US" dirty="0" smtClean="0"/>
                        <a:t>Single Replacement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2866">
                <a:tc>
                  <a:txBody>
                    <a:bodyPr/>
                    <a:lstStyle/>
                    <a:p>
                      <a:r>
                        <a:rPr lang="en-US" dirty="0" smtClean="0"/>
                        <a:t>Double Replacement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4121">
                <a:tc>
                  <a:txBody>
                    <a:bodyPr/>
                    <a:lstStyle/>
                    <a:p>
                      <a:r>
                        <a:rPr lang="en-US" dirty="0" smtClean="0"/>
                        <a:t>Neutralization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8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What is a chemical reaction?</a:t>
            </a:r>
            <a:endParaRPr lang="en-US" dirty="0"/>
          </a:p>
        </p:txBody>
      </p:sp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/>
              <a:t>The rearranging of atoms to form new elements, compounds, or both</a:t>
            </a:r>
          </a:p>
          <a:p>
            <a:pPr eaLnBrk="1" hangingPunct="1"/>
            <a:r>
              <a:rPr lang="en-US" dirty="0" smtClean="0"/>
              <a:t>Two components to a chemical reaction</a:t>
            </a:r>
          </a:p>
          <a:p>
            <a:pPr lvl="1" eaLnBrk="1" hangingPunct="1"/>
            <a:r>
              <a:rPr lang="en-US" dirty="0" smtClean="0"/>
              <a:t>Reactants – What your starting with</a:t>
            </a:r>
          </a:p>
          <a:p>
            <a:pPr lvl="1" eaLnBrk="1" hangingPunct="1"/>
            <a:r>
              <a:rPr lang="en-US" dirty="0" smtClean="0"/>
              <a:t>Products – What your end result is </a:t>
            </a:r>
          </a:p>
          <a:p>
            <a:pPr lvl="1" eaLnBrk="1" hangingPunct="1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CO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+ 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0 </a:t>
            </a:r>
            <a:r>
              <a:rPr lang="en-US" sz="3600" dirty="0" smtClean="0">
                <a:sym typeface="Wingdings" pitchFamily="2" charset="2"/>
              </a:rPr>
              <a:t> C</a:t>
            </a:r>
            <a:r>
              <a:rPr lang="en-US" sz="3600" baseline="-25000" dirty="0" smtClean="0">
                <a:sym typeface="Wingdings" pitchFamily="2" charset="2"/>
              </a:rPr>
              <a:t>6</a:t>
            </a:r>
            <a:r>
              <a:rPr lang="en-US" sz="3600" dirty="0" smtClean="0">
                <a:sym typeface="Wingdings" pitchFamily="2" charset="2"/>
              </a:rPr>
              <a:t>H</a:t>
            </a:r>
            <a:r>
              <a:rPr lang="en-US" sz="3600" baseline="-25000" dirty="0" smtClean="0">
                <a:sym typeface="Wingdings" pitchFamily="2" charset="2"/>
              </a:rPr>
              <a:t>12</a:t>
            </a:r>
            <a:r>
              <a:rPr lang="en-US" sz="3600" dirty="0" smtClean="0">
                <a:sym typeface="Wingdings" pitchFamily="2" charset="2"/>
              </a:rPr>
              <a:t>O</a:t>
            </a:r>
            <a:r>
              <a:rPr lang="en-US" sz="3600" baseline="-25000" dirty="0" smtClean="0">
                <a:sym typeface="Wingdings" pitchFamily="2" charset="2"/>
              </a:rPr>
              <a:t>6</a:t>
            </a:r>
            <a:r>
              <a:rPr lang="en-US" sz="3600" dirty="0" smtClean="0">
                <a:sym typeface="Wingdings" pitchFamily="2" charset="2"/>
              </a:rPr>
              <a:t> + O</a:t>
            </a:r>
            <a:r>
              <a:rPr lang="en-US" sz="3600" baseline="-25000" dirty="0" smtClean="0">
                <a:sym typeface="Wingdings" pitchFamily="2" charset="2"/>
              </a:rPr>
              <a:t>2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3600" baseline="-25000" dirty="0" smtClean="0">
                <a:sym typeface="Wingdings" pitchFamily="2" charset="2"/>
              </a:rPr>
              <a:t>              Reactants		 </a:t>
            </a:r>
            <a:r>
              <a:rPr lang="en-US" sz="3600" dirty="0" smtClean="0">
                <a:sym typeface="Wingdings" pitchFamily="2" charset="2"/>
              </a:rPr>
              <a:t>     </a:t>
            </a:r>
            <a:r>
              <a:rPr lang="en-US" sz="3600" baseline="-25000" dirty="0" smtClean="0">
                <a:sym typeface="Wingdings" pitchFamily="2" charset="2"/>
              </a:rPr>
              <a:t>Products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3600" baseline="-25000" dirty="0">
                <a:sym typeface="Wingdings" pitchFamily="2" charset="2"/>
              </a:rPr>
              <a:t> </a:t>
            </a:r>
            <a:r>
              <a:rPr lang="en-US" sz="3600" dirty="0" smtClean="0">
                <a:sym typeface="Wingdings" pitchFamily="2" charset="2"/>
              </a:rPr>
              <a:t>          </a:t>
            </a:r>
            <a:r>
              <a:rPr lang="en-US" sz="2000" dirty="0" smtClean="0">
                <a:sym typeface="Wingdings" pitchFamily="2" charset="2"/>
              </a:rPr>
              <a:t>The arrow always points to the products</a:t>
            </a:r>
            <a:endParaRPr lang="en-US" sz="2000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patterns do you see??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Arial" charset="0"/>
              </a:rPr>
              <a:t>**these are all un-balanced**</a:t>
            </a:r>
          </a:p>
          <a:p>
            <a:pPr>
              <a:buFont typeface="Arial" charset="0"/>
              <a:buChar char="•"/>
            </a:pPr>
            <a:endParaRPr lang="en-US" dirty="0" smtClean="0"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Arial" charset="0"/>
              </a:rPr>
              <a:t>C</a:t>
            </a:r>
            <a:r>
              <a:rPr lang="en-US" baseline="-25000" dirty="0" smtClean="0">
                <a:latin typeface="Arial" charset="0"/>
              </a:rPr>
              <a:t>2</a:t>
            </a:r>
            <a:r>
              <a:rPr lang="en-US" dirty="0" smtClean="0">
                <a:latin typeface="Arial" charset="0"/>
              </a:rPr>
              <a:t>H</a:t>
            </a:r>
            <a:r>
              <a:rPr lang="en-US" baseline="-25000" dirty="0" smtClean="0">
                <a:latin typeface="Arial" charset="0"/>
              </a:rPr>
              <a:t>6</a:t>
            </a:r>
            <a:r>
              <a:rPr lang="en-US" dirty="0" smtClean="0">
                <a:latin typeface="Arial" charset="0"/>
              </a:rPr>
              <a:t> + O</a:t>
            </a:r>
            <a:r>
              <a:rPr lang="en-US" baseline="-25000" dirty="0" smtClean="0">
                <a:latin typeface="Arial" charset="0"/>
              </a:rPr>
              <a:t>2</a:t>
            </a:r>
            <a:r>
              <a:rPr lang="en-US" dirty="0" smtClean="0">
                <a:latin typeface="Arial" charset="0"/>
              </a:rPr>
              <a:t> ---&gt; CO</a:t>
            </a:r>
            <a:r>
              <a:rPr lang="en-US" baseline="-25000" dirty="0" smtClean="0">
                <a:latin typeface="Arial" charset="0"/>
              </a:rPr>
              <a:t>2</a:t>
            </a:r>
            <a:r>
              <a:rPr lang="en-US" dirty="0" smtClean="0">
                <a:latin typeface="Arial" charset="0"/>
              </a:rPr>
              <a:t> + H</a:t>
            </a:r>
            <a:r>
              <a:rPr lang="en-US" baseline="-25000" dirty="0" smtClean="0">
                <a:latin typeface="Arial" charset="0"/>
              </a:rPr>
              <a:t>2</a:t>
            </a:r>
            <a:r>
              <a:rPr lang="en-US" dirty="0" smtClean="0">
                <a:latin typeface="Arial" charset="0"/>
              </a:rPr>
              <a:t>O</a:t>
            </a:r>
          </a:p>
          <a:p>
            <a:pPr>
              <a:buFont typeface="Arial" charset="0"/>
              <a:buChar char="•"/>
            </a:pPr>
            <a:endParaRPr lang="en-US" dirty="0" smtClean="0"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Arial" charset="0"/>
              </a:rPr>
              <a:t>C</a:t>
            </a:r>
            <a:r>
              <a:rPr lang="en-US" baseline="-25000" dirty="0" smtClean="0">
                <a:latin typeface="Arial" charset="0"/>
              </a:rPr>
              <a:t>6</a:t>
            </a:r>
            <a:r>
              <a:rPr lang="en-US" dirty="0" smtClean="0">
                <a:latin typeface="Arial" charset="0"/>
              </a:rPr>
              <a:t>H</a:t>
            </a:r>
            <a:r>
              <a:rPr lang="en-US" baseline="-25000" dirty="0" smtClean="0">
                <a:latin typeface="Arial" charset="0"/>
              </a:rPr>
              <a:t>12</a:t>
            </a:r>
            <a:r>
              <a:rPr lang="en-US" dirty="0" smtClean="0">
                <a:latin typeface="Arial" charset="0"/>
              </a:rPr>
              <a:t>O</a:t>
            </a:r>
            <a:r>
              <a:rPr lang="en-US" baseline="-25000" dirty="0" smtClean="0">
                <a:latin typeface="Arial" charset="0"/>
              </a:rPr>
              <a:t>6</a:t>
            </a:r>
            <a:r>
              <a:rPr lang="en-US" dirty="0" smtClean="0">
                <a:latin typeface="Arial" charset="0"/>
              </a:rPr>
              <a:t> + O</a:t>
            </a:r>
            <a:r>
              <a:rPr lang="en-US" baseline="-25000" dirty="0" smtClean="0">
                <a:latin typeface="Arial" charset="0"/>
              </a:rPr>
              <a:t>2</a:t>
            </a:r>
            <a:r>
              <a:rPr lang="en-US" dirty="0" smtClean="0">
                <a:latin typeface="Arial" charset="0"/>
              </a:rPr>
              <a:t> ---&gt; CO</a:t>
            </a:r>
            <a:r>
              <a:rPr lang="en-US" baseline="-25000" dirty="0" smtClean="0">
                <a:latin typeface="Arial" charset="0"/>
              </a:rPr>
              <a:t>2</a:t>
            </a:r>
            <a:r>
              <a:rPr lang="en-US" dirty="0" smtClean="0">
                <a:latin typeface="Arial" charset="0"/>
              </a:rPr>
              <a:t> + H</a:t>
            </a:r>
            <a:r>
              <a:rPr lang="en-US" baseline="-25000" dirty="0" smtClean="0">
                <a:latin typeface="Arial" charset="0"/>
              </a:rPr>
              <a:t>2</a:t>
            </a:r>
            <a:r>
              <a:rPr lang="en-US" dirty="0" smtClean="0">
                <a:latin typeface="Arial" charset="0"/>
              </a:rPr>
              <a:t>O</a:t>
            </a:r>
          </a:p>
          <a:p>
            <a:pPr>
              <a:buFont typeface="Arial" charset="0"/>
              <a:buChar char="•"/>
            </a:pPr>
            <a:endParaRPr lang="en-US" dirty="0" smtClean="0"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Arial" charset="0"/>
              </a:rPr>
              <a:t>C</a:t>
            </a:r>
            <a:r>
              <a:rPr lang="en-US" baseline="-25000" dirty="0" smtClean="0">
                <a:latin typeface="Arial" charset="0"/>
              </a:rPr>
              <a:t>2</a:t>
            </a:r>
            <a:r>
              <a:rPr lang="en-US" dirty="0" smtClean="0">
                <a:latin typeface="Arial" charset="0"/>
              </a:rPr>
              <a:t>H</a:t>
            </a:r>
            <a:r>
              <a:rPr lang="en-US" baseline="-25000" dirty="0" smtClean="0">
                <a:latin typeface="Arial" charset="0"/>
              </a:rPr>
              <a:t>5</a:t>
            </a:r>
            <a:r>
              <a:rPr lang="en-US" dirty="0" smtClean="0">
                <a:latin typeface="Arial" charset="0"/>
              </a:rPr>
              <a:t>OH + O</a:t>
            </a:r>
            <a:r>
              <a:rPr lang="en-US" baseline="-25000" dirty="0" smtClean="0">
                <a:latin typeface="Arial" charset="0"/>
              </a:rPr>
              <a:t>2</a:t>
            </a:r>
            <a:r>
              <a:rPr lang="en-US" dirty="0" smtClean="0">
                <a:latin typeface="Arial" charset="0"/>
              </a:rPr>
              <a:t> ---&gt; CO</a:t>
            </a:r>
            <a:r>
              <a:rPr lang="en-US" baseline="-25000" dirty="0" smtClean="0">
                <a:latin typeface="Arial" charset="0"/>
              </a:rPr>
              <a:t>2</a:t>
            </a:r>
            <a:r>
              <a:rPr lang="en-US" dirty="0" smtClean="0">
                <a:latin typeface="Arial" charset="0"/>
              </a:rPr>
              <a:t> + H</a:t>
            </a:r>
            <a:r>
              <a:rPr lang="en-US" baseline="-25000" dirty="0" smtClean="0">
                <a:latin typeface="Arial" charset="0"/>
              </a:rPr>
              <a:t>2</a:t>
            </a:r>
            <a:r>
              <a:rPr lang="en-US" dirty="0" smtClean="0">
                <a:latin typeface="Arial" charset="0"/>
              </a:rPr>
              <a:t>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288" y="1828800"/>
            <a:ext cx="6798736" cy="344499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does combustion mean?</a:t>
            </a:r>
          </a:p>
          <a:p>
            <a:pPr marL="0" indent="0">
              <a:buNone/>
            </a:pPr>
            <a:r>
              <a:rPr lang="en-US" dirty="0" smtClean="0"/>
              <a:t>	the </a:t>
            </a:r>
            <a:r>
              <a:rPr lang="en-US" dirty="0"/>
              <a:t>process of burning </a:t>
            </a:r>
            <a:r>
              <a:rPr lang="en-US" dirty="0" smtClean="0"/>
              <a:t>an organic compound (CH)</a:t>
            </a:r>
          </a:p>
          <a:p>
            <a:endParaRPr lang="en-US" dirty="0" smtClean="0"/>
          </a:p>
          <a:p>
            <a:r>
              <a:rPr lang="en-US" dirty="0" smtClean="0"/>
              <a:t>How do I recognize a combustion reaction?</a:t>
            </a:r>
          </a:p>
          <a:p>
            <a:pPr marL="0" indent="0">
              <a:buNone/>
            </a:pPr>
            <a:r>
              <a:rPr lang="en-US" dirty="0" smtClean="0"/>
              <a:t>	Hydrocarbon, (organic) with CH + Oxygen</a:t>
            </a:r>
          </a:p>
          <a:p>
            <a:endParaRPr lang="en-US" dirty="0" smtClean="0"/>
          </a:p>
          <a:p>
            <a:r>
              <a:rPr lang="en-US" dirty="0" smtClean="0"/>
              <a:t>What are the products ALWAYS going to be?</a:t>
            </a:r>
          </a:p>
          <a:p>
            <a:pPr lvl="1"/>
            <a:r>
              <a:rPr lang="en-US" dirty="0" smtClean="0"/>
              <a:t>CO2 and  H2O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CH</a:t>
            </a:r>
            <a:r>
              <a:rPr lang="en-US" baseline="-25000" smtClean="0"/>
              <a:t>3</a:t>
            </a:r>
            <a:r>
              <a:rPr lang="en-US" smtClean="0"/>
              <a:t>COCH</a:t>
            </a:r>
            <a:r>
              <a:rPr lang="en-US" baseline="-25000" smtClean="0"/>
              <a:t>3</a:t>
            </a:r>
            <a:r>
              <a:rPr lang="en-US" smtClean="0"/>
              <a:t> + O</a:t>
            </a:r>
            <a:r>
              <a:rPr lang="en-US" baseline="-25000" smtClean="0"/>
              <a:t>2</a:t>
            </a:r>
            <a:r>
              <a:rPr lang="en-US" smtClean="0"/>
              <a:t> ---&gt;</a:t>
            </a:r>
            <a:br>
              <a:rPr lang="en-US" smtClean="0"/>
            </a:b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2438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mtClean="0"/>
              <a:t>Butene</a:t>
            </a:r>
            <a:br>
              <a:rPr lang="en-US" smtClean="0"/>
            </a:br>
            <a:r>
              <a:rPr lang="en-US" smtClean="0"/>
              <a:t>- </a:t>
            </a:r>
            <a:r>
              <a:rPr lang="en-US" sz="2800" smtClean="0"/>
              <a:t>Write the combustion reaction</a:t>
            </a:r>
            <a:br>
              <a:rPr lang="en-US" sz="2800" smtClean="0"/>
            </a:br>
            <a:r>
              <a:rPr lang="en-US" sz="2800" smtClean="0"/>
              <a:t>-Balance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</a:rPr>
              <a:t>C</a:t>
            </a:r>
            <a:r>
              <a:rPr lang="en-US" baseline="-25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H</a:t>
            </a:r>
            <a:r>
              <a:rPr lang="en-US" baseline="-25000" dirty="0">
                <a:latin typeface="Arial" charset="0"/>
              </a:rPr>
              <a:t>6</a:t>
            </a:r>
            <a:r>
              <a:rPr lang="en-US" dirty="0">
                <a:latin typeface="Arial" charset="0"/>
              </a:rPr>
              <a:t> + O</a:t>
            </a:r>
            <a:r>
              <a:rPr lang="en-US" baseline="-25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---&gt;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395256"/>
              </p:ext>
            </p:extLst>
          </p:nvPr>
        </p:nvGraphicFramePr>
        <p:xfrm>
          <a:off x="838200" y="685800"/>
          <a:ext cx="76962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981200"/>
                <a:gridCol w="2362200"/>
                <a:gridCol w="1752600"/>
              </a:tblGrid>
              <a:tr h="1013482">
                <a:tc>
                  <a:txBody>
                    <a:bodyPr/>
                    <a:lstStyle/>
                    <a:p>
                      <a:r>
                        <a:rPr lang="en-US" dirty="0" smtClean="0"/>
                        <a:t>Reaction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happens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How to recognize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products</a:t>
                      </a:r>
                      <a:endParaRPr lang="en-US" dirty="0"/>
                    </a:p>
                  </a:txBody>
                  <a:tcPr/>
                </a:tc>
              </a:tr>
              <a:tr h="760623">
                <a:tc>
                  <a:txBody>
                    <a:bodyPr/>
                    <a:lstStyle/>
                    <a:p>
                      <a:r>
                        <a:rPr lang="en-US" dirty="0" smtClean="0"/>
                        <a:t>Combustion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Hydrocarbon (organic) w/  CH +</a:t>
                      </a:r>
                      <a:r>
                        <a:rPr lang="en-US" baseline="0" dirty="0" smtClean="0"/>
                        <a:t> 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Products are CO2 and H2O</a:t>
                      </a:r>
                      <a:endParaRPr lang="en-US" dirty="0"/>
                    </a:p>
                  </a:txBody>
                  <a:tcPr/>
                </a:tc>
              </a:tr>
              <a:tr h="587177">
                <a:tc>
                  <a:txBody>
                    <a:bodyPr/>
                    <a:lstStyle/>
                    <a:p>
                      <a:r>
                        <a:rPr lang="en-US" dirty="0" smtClean="0"/>
                        <a:t>Decomposition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7177">
                <a:tc>
                  <a:txBody>
                    <a:bodyPr/>
                    <a:lstStyle/>
                    <a:p>
                      <a:r>
                        <a:rPr lang="en-US" dirty="0" smtClean="0"/>
                        <a:t>Synthesis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13482">
                <a:tc>
                  <a:txBody>
                    <a:bodyPr/>
                    <a:lstStyle/>
                    <a:p>
                      <a:r>
                        <a:rPr lang="en-US" dirty="0" smtClean="0"/>
                        <a:t>Single Replacement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13482">
                <a:tc>
                  <a:txBody>
                    <a:bodyPr/>
                    <a:lstStyle/>
                    <a:p>
                      <a:r>
                        <a:rPr lang="en-US" dirty="0" smtClean="0"/>
                        <a:t>Double Replacement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7177">
                <a:tc>
                  <a:txBody>
                    <a:bodyPr/>
                    <a:lstStyle/>
                    <a:p>
                      <a:r>
                        <a:rPr lang="en-US" dirty="0" smtClean="0"/>
                        <a:t>Neutralization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5 (1-5)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1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out your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677739"/>
              </p:ext>
            </p:extLst>
          </p:nvPr>
        </p:nvGraphicFramePr>
        <p:xfrm>
          <a:off x="762000" y="1858830"/>
          <a:ext cx="7772400" cy="4389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044"/>
                <a:gridCol w="2000816"/>
                <a:gridCol w="2385588"/>
                <a:gridCol w="1769952"/>
              </a:tblGrid>
              <a:tr h="791349">
                <a:tc>
                  <a:txBody>
                    <a:bodyPr/>
                    <a:lstStyle/>
                    <a:p>
                      <a:r>
                        <a:rPr lang="en-US" dirty="0" smtClean="0"/>
                        <a:t>Reaction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happens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to recognize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products</a:t>
                      </a:r>
                      <a:endParaRPr lang="en-US" dirty="0"/>
                    </a:p>
                  </a:txBody>
                  <a:tcPr/>
                </a:tc>
              </a:tr>
              <a:tr h="593911">
                <a:tc>
                  <a:txBody>
                    <a:bodyPr/>
                    <a:lstStyle/>
                    <a:p>
                      <a:r>
                        <a:rPr lang="en-US" dirty="0" smtClean="0"/>
                        <a:t>Combustion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Hydrocarbon (organic) w/  CH +</a:t>
                      </a:r>
                      <a:r>
                        <a:rPr lang="en-US" baseline="0" dirty="0" smtClean="0"/>
                        <a:t> 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Products are CO2 and H2O</a:t>
                      </a:r>
                      <a:endParaRPr lang="en-US" dirty="0"/>
                    </a:p>
                  </a:txBody>
                  <a:tcPr/>
                </a:tc>
              </a:tr>
              <a:tr h="458481">
                <a:tc>
                  <a:txBody>
                    <a:bodyPr/>
                    <a:lstStyle/>
                    <a:p>
                      <a:r>
                        <a:rPr lang="en-US" dirty="0" smtClean="0"/>
                        <a:t>Decomposition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8481">
                <a:tc>
                  <a:txBody>
                    <a:bodyPr/>
                    <a:lstStyle/>
                    <a:p>
                      <a:r>
                        <a:rPr lang="en-US" dirty="0" smtClean="0"/>
                        <a:t>Synthesis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1349">
                <a:tc>
                  <a:txBody>
                    <a:bodyPr/>
                    <a:lstStyle/>
                    <a:p>
                      <a:r>
                        <a:rPr lang="en-US" dirty="0" smtClean="0"/>
                        <a:t>Single Replacement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1349">
                <a:tc>
                  <a:txBody>
                    <a:bodyPr/>
                    <a:lstStyle/>
                    <a:p>
                      <a:r>
                        <a:rPr lang="en-US" dirty="0" smtClean="0"/>
                        <a:t>Double Replacement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8481">
                <a:tc>
                  <a:txBody>
                    <a:bodyPr/>
                    <a:lstStyle/>
                    <a:p>
                      <a:r>
                        <a:rPr lang="en-US" dirty="0" smtClean="0"/>
                        <a:t>Neutralization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75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patterns do you see??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HgO</a:t>
            </a:r>
            <a:r>
              <a:rPr lang="en-US" dirty="0" smtClean="0"/>
              <a:t> ---&gt;   Hg + O</a:t>
            </a:r>
            <a:r>
              <a:rPr lang="en-US" baseline="-25000" dirty="0" smtClean="0"/>
              <a:t>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	H</a:t>
            </a:r>
            <a:r>
              <a:rPr lang="en-US" sz="1900" dirty="0" smtClean="0"/>
              <a:t>2</a:t>
            </a:r>
            <a:r>
              <a:rPr lang="en-US" dirty="0" smtClean="0"/>
              <a:t>O ---&gt;  H</a:t>
            </a:r>
            <a:r>
              <a:rPr lang="en-US" baseline="-25000" dirty="0" smtClean="0"/>
              <a:t>2</a:t>
            </a:r>
            <a:r>
              <a:rPr lang="en-US" dirty="0" smtClean="0"/>
              <a:t> + O</a:t>
            </a:r>
            <a:r>
              <a:rPr lang="en-US" baseline="-25000" dirty="0" smtClean="0"/>
              <a:t>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	MgCl</a:t>
            </a:r>
            <a:r>
              <a:rPr lang="en-US" baseline="-25000" dirty="0" smtClean="0"/>
              <a:t>2</a:t>
            </a:r>
            <a:r>
              <a:rPr lang="en-US" dirty="0" smtClean="0"/>
              <a:t> ---&gt; Mg + Cl</a:t>
            </a:r>
            <a:r>
              <a:rPr lang="en-US" baseline="-25000" dirty="0" smtClean="0"/>
              <a:t>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	Fe</a:t>
            </a:r>
            <a:r>
              <a:rPr lang="en-US" baseline="-25000" dirty="0" smtClean="0"/>
              <a:t>2</a:t>
            </a:r>
            <a:r>
              <a:rPr lang="en-US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 ---&gt;  Fe + 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250" y="1828800"/>
            <a:ext cx="6798736" cy="3444997"/>
          </a:xfrm>
        </p:spPr>
        <p:txBody>
          <a:bodyPr>
            <a:noAutofit/>
          </a:bodyPr>
          <a:lstStyle/>
          <a:p>
            <a:r>
              <a:rPr lang="en-US" dirty="0" smtClean="0"/>
              <a:t>What happens if a banana peel </a:t>
            </a:r>
            <a:r>
              <a:rPr lang="en-US" u="sng" dirty="0" smtClean="0"/>
              <a:t>decomposes??</a:t>
            </a:r>
            <a:endParaRPr lang="en-US" dirty="0" smtClean="0"/>
          </a:p>
          <a:p>
            <a:pPr lvl="1"/>
            <a:r>
              <a:rPr lang="en-US" dirty="0" smtClean="0"/>
              <a:t>Breaks down into smaller pieces </a:t>
            </a:r>
          </a:p>
          <a:p>
            <a:r>
              <a:rPr lang="en-US" dirty="0" smtClean="0"/>
              <a:t>How do I recognize??</a:t>
            </a:r>
          </a:p>
          <a:p>
            <a:pPr lvl="1"/>
            <a:r>
              <a:rPr lang="en-US" dirty="0" smtClean="0"/>
              <a:t>AB </a:t>
            </a:r>
            <a:r>
              <a:rPr lang="en-US" dirty="0" smtClean="0">
                <a:sym typeface="Wingdings" panose="05000000000000000000" pitchFamily="2" charset="2"/>
              </a:rPr>
              <a:t>     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Just one Reactant</a:t>
            </a:r>
            <a:endParaRPr lang="en-US" dirty="0" smtClean="0"/>
          </a:p>
          <a:p>
            <a:r>
              <a:rPr lang="en-US" dirty="0" smtClean="0"/>
              <a:t>What are the products??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  </a:t>
            </a:r>
            <a:r>
              <a:rPr lang="en-US" dirty="0" smtClean="0"/>
              <a:t>A and B </a:t>
            </a:r>
          </a:p>
          <a:p>
            <a:pPr lvl="1"/>
            <a:r>
              <a:rPr lang="en-US" dirty="0" smtClean="0"/>
              <a:t>Two products formed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Evidence of chemical change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786897"/>
              </p:ext>
            </p:extLst>
          </p:nvPr>
        </p:nvGraphicFramePr>
        <p:xfrm>
          <a:off x="537633" y="1905000"/>
          <a:ext cx="8077200" cy="4066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038600"/>
              </a:tblGrid>
              <a:tr h="163830">
                <a:tc>
                  <a:txBody>
                    <a:bodyPr/>
                    <a:lstStyle/>
                    <a:p>
                      <a:r>
                        <a:rPr lang="en-US" dirty="0" smtClean="0"/>
                        <a:t>Changes in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Formation of New substances</a:t>
                      </a:r>
                      <a:endParaRPr lang="en-US" dirty="0"/>
                    </a:p>
                  </a:txBody>
                  <a:tcPr/>
                </a:tc>
              </a:tr>
              <a:tr h="740092">
                <a:tc>
                  <a:txBody>
                    <a:bodyPr/>
                    <a:lstStyle/>
                    <a:p>
                      <a:r>
                        <a:rPr lang="en-US" dirty="0" smtClean="0"/>
                        <a:t>Release of energy as heat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Formation of a gas</a:t>
                      </a:r>
                      <a:endParaRPr lang="en-US" dirty="0"/>
                    </a:p>
                  </a:txBody>
                  <a:tcPr/>
                </a:tc>
              </a:tr>
              <a:tr h="740092">
                <a:tc>
                  <a:txBody>
                    <a:bodyPr/>
                    <a:lstStyle/>
                    <a:p>
                      <a:r>
                        <a:rPr lang="en-US" dirty="0" smtClean="0"/>
                        <a:t>Release of energy as 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Formation of precipitate</a:t>
                      </a:r>
                      <a:r>
                        <a:rPr lang="en-US" baseline="0" dirty="0" smtClean="0"/>
                        <a:t> (an insoluble solid)</a:t>
                      </a:r>
                      <a:endParaRPr lang="en-US" dirty="0"/>
                    </a:p>
                  </a:txBody>
                  <a:tcPr/>
                </a:tc>
              </a:tr>
              <a:tr h="740092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r>
                        <a:rPr lang="en-US" baseline="0" dirty="0" smtClean="0"/>
                        <a:t> of sound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Change in color</a:t>
                      </a:r>
                      <a:endParaRPr lang="en-US" dirty="0"/>
                    </a:p>
                  </a:txBody>
                  <a:tcPr/>
                </a:tc>
              </a:tr>
              <a:tr h="740092">
                <a:tc>
                  <a:txBody>
                    <a:bodyPr/>
                    <a:lstStyle/>
                    <a:p>
                      <a:r>
                        <a:rPr lang="en-US" dirty="0" smtClean="0"/>
                        <a:t>Reduction or increase of 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Change in odor</a:t>
                      </a:r>
                      <a:endParaRPr lang="en-US" dirty="0"/>
                    </a:p>
                  </a:txBody>
                  <a:tcPr/>
                </a:tc>
              </a:tr>
              <a:tr h="740092">
                <a:tc>
                  <a:txBody>
                    <a:bodyPr/>
                    <a:lstStyle/>
                    <a:p>
                      <a:r>
                        <a:rPr lang="en-US" dirty="0" smtClean="0"/>
                        <a:t>Absorption</a:t>
                      </a:r>
                      <a:r>
                        <a:rPr lang="en-US" baseline="0" dirty="0" smtClean="0"/>
                        <a:t> or release of electrical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/>
              <a:t>Decomposition Reactions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504983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Decomposition can also split one compound into two simpler compounds :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CaCO</a:t>
            </a:r>
            <a:r>
              <a:rPr lang="en-US" baseline="-25000" dirty="0" smtClean="0"/>
              <a:t>3</a:t>
            </a:r>
            <a:r>
              <a:rPr lang="en-US" dirty="0" smtClean="0"/>
              <a:t> ---&gt; </a:t>
            </a:r>
            <a:r>
              <a:rPr lang="en-US" dirty="0" err="1" smtClean="0"/>
              <a:t>CaO</a:t>
            </a:r>
            <a:r>
              <a:rPr lang="en-US" dirty="0" smtClean="0"/>
              <a:t> + CO</a:t>
            </a:r>
            <a:r>
              <a:rPr lang="en-US" baseline="-25000" dirty="0" smtClean="0"/>
              <a:t>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 ---&gt; Na</a:t>
            </a:r>
            <a:r>
              <a:rPr lang="en-US" baseline="-25000" dirty="0" smtClean="0"/>
              <a:t>2</a:t>
            </a:r>
            <a:r>
              <a:rPr lang="en-US" dirty="0" smtClean="0"/>
              <a:t>O + CO</a:t>
            </a:r>
            <a:r>
              <a:rPr lang="en-US" baseline="-25000" dirty="0" smtClean="0"/>
              <a:t>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KClO</a:t>
            </a:r>
            <a:r>
              <a:rPr lang="en-US" baseline="-25000" dirty="0" smtClean="0"/>
              <a:t>3</a:t>
            </a:r>
            <a:r>
              <a:rPr lang="en-US" dirty="0" smtClean="0"/>
              <a:t> ---&gt; </a:t>
            </a:r>
            <a:r>
              <a:rPr lang="en-US" dirty="0" err="1" smtClean="0"/>
              <a:t>KCl</a:t>
            </a:r>
            <a:r>
              <a:rPr lang="en-US" dirty="0" smtClean="0"/>
              <a:t> + O</a:t>
            </a:r>
            <a:r>
              <a:rPr lang="en-US" baseline="-25000" dirty="0" smtClean="0"/>
              <a:t>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Ba(ClO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---&gt; BaCl</a:t>
            </a:r>
            <a:r>
              <a:rPr lang="en-US" baseline="-25000" dirty="0" smtClean="0"/>
              <a:t>2</a:t>
            </a:r>
            <a:r>
              <a:rPr lang="en-US" dirty="0" smtClean="0"/>
              <a:t> +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b="1" dirty="0" smtClean="0"/>
              <a:t>Notice there is only one substance on the left-hand (reactant) side. </a:t>
            </a:r>
            <a:r>
              <a:rPr lang="en-US" dirty="0" smtClean="0"/>
              <a:t>This is always the case in a decomposition reaction. Don't forget that!! 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CaCl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Sodium Fluoride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4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6  (1-5)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4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homework </a:t>
            </a:r>
          </a:p>
          <a:p>
            <a:r>
              <a:rPr lang="en-US" dirty="0" smtClean="0"/>
              <a:t>Decomposition and organic reactions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5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for </a:t>
            </a:r>
            <a:r>
              <a:rPr lang="en-US" dirty="0"/>
              <a:t>quiz (Balancing </a:t>
            </a:r>
            <a:r>
              <a:rPr lang="en-US" dirty="0" smtClean="0"/>
              <a:t>equations) </a:t>
            </a:r>
          </a:p>
          <a:p>
            <a:pPr marL="0" indent="0">
              <a:buNone/>
            </a:pPr>
            <a:r>
              <a:rPr lang="en-US" dirty="0" smtClean="0"/>
              <a:t>Get out homework to be checked </a:t>
            </a:r>
          </a:p>
          <a:p>
            <a:pPr lvl="1"/>
            <a:r>
              <a:rPr lang="en-US" dirty="0" smtClean="0"/>
              <a:t>Page 7   #2,3,5,7,10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you need is a pencil</a:t>
            </a:r>
          </a:p>
          <a:p>
            <a:r>
              <a:rPr lang="en-US" dirty="0" smtClean="0"/>
              <a:t>We are skipping 1-4 on the quiz</a:t>
            </a:r>
          </a:p>
          <a:p>
            <a:r>
              <a:rPr lang="en-US" dirty="0" smtClean="0"/>
              <a:t>Start at 5 and complete 5-11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82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reactions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Combustion </a:t>
            </a:r>
          </a:p>
          <a:p>
            <a:r>
              <a:rPr lang="en-US" dirty="0" smtClean="0"/>
              <a:t>Decomposition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07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any patterns??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Mg + O</a:t>
            </a:r>
            <a:r>
              <a:rPr lang="en-US" baseline="-25000" dirty="0" smtClean="0"/>
              <a:t>2</a:t>
            </a:r>
            <a:r>
              <a:rPr lang="en-US" dirty="0" smtClean="0"/>
              <a:t> ---&gt;  </a:t>
            </a:r>
            <a:r>
              <a:rPr lang="en-US" dirty="0" err="1" smtClean="0"/>
              <a:t>MgO</a:t>
            </a: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Fe + O</a:t>
            </a:r>
            <a:r>
              <a:rPr lang="en-US" baseline="-25000" dirty="0" smtClean="0"/>
              <a:t>2</a:t>
            </a:r>
            <a:r>
              <a:rPr lang="en-US" dirty="0" smtClean="0"/>
              <a:t> ---&gt;     Fe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Synthesis (opposite of decomposition)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synthesis mean??</a:t>
            </a:r>
          </a:p>
          <a:p>
            <a:pPr lvl="1"/>
            <a:r>
              <a:rPr lang="en-US" dirty="0" smtClean="0"/>
              <a:t>Pieces form together to make larger compound</a:t>
            </a:r>
          </a:p>
          <a:p>
            <a:r>
              <a:rPr lang="en-US" dirty="0" smtClean="0"/>
              <a:t>How do I recognize a synthesis reaction??</a:t>
            </a:r>
          </a:p>
          <a:p>
            <a:pPr lvl="1"/>
            <a:r>
              <a:rPr lang="en-US" dirty="0" smtClean="0"/>
              <a:t>Two reactants being put together</a:t>
            </a:r>
          </a:p>
          <a:p>
            <a:r>
              <a:rPr lang="en-US" dirty="0" smtClean="0"/>
              <a:t>What are the products?? </a:t>
            </a:r>
          </a:p>
          <a:p>
            <a:pPr lvl="1"/>
            <a:r>
              <a:rPr lang="en-US" dirty="0" smtClean="0"/>
              <a:t>One product formed</a:t>
            </a:r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Writing Chemical Equations</a:t>
            </a:r>
            <a:endParaRPr lang="en-US" dirty="0"/>
          </a:p>
        </p:txBody>
      </p:sp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Writing Chemical Reaction is easy, but you have to know the naming rules in order to do it. </a:t>
            </a:r>
          </a:p>
          <a:p>
            <a:pPr eaLnBrk="1" hangingPunct="1"/>
            <a:endParaRPr lang="en-US" sz="2800" dirty="0" smtClean="0"/>
          </a:p>
          <a:p>
            <a:pPr lvl="1" eaLnBrk="1" hangingPunct="1"/>
            <a:r>
              <a:rPr lang="en-US" sz="2400" dirty="0" smtClean="0"/>
              <a:t>Aluminum metal and Iron (III) Oxide reacts to form Aluminum Oxide and Iron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/>
              <a:t>Synthesis Reactions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/>
              <a:t>These are some examples: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    H</a:t>
            </a:r>
            <a:r>
              <a:rPr lang="en-US" baseline="-25000" dirty="0" smtClean="0"/>
              <a:t>2</a:t>
            </a:r>
            <a:r>
              <a:rPr lang="en-US" dirty="0" smtClean="0"/>
              <a:t> + O</a:t>
            </a:r>
            <a:r>
              <a:rPr lang="en-US" baseline="-25000" dirty="0" smtClean="0"/>
              <a:t>2</a:t>
            </a:r>
            <a:r>
              <a:rPr lang="en-US" dirty="0" smtClean="0"/>
              <a:t> ---&gt; 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 K + Cl</a:t>
            </a:r>
            <a:r>
              <a:rPr lang="en-US" baseline="-25000" dirty="0" smtClean="0"/>
              <a:t>2</a:t>
            </a:r>
            <a:r>
              <a:rPr lang="en-US" dirty="0" smtClean="0"/>
              <a:t> ---&gt;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Fe + O</a:t>
            </a:r>
            <a:r>
              <a:rPr lang="en-US" baseline="-25000" dirty="0" smtClean="0"/>
              <a:t>2</a:t>
            </a:r>
            <a:r>
              <a:rPr lang="en-US" dirty="0" smtClean="0"/>
              <a:t> ---&gt; </a:t>
            </a:r>
            <a:br>
              <a:rPr lang="en-US" dirty="0" smtClean="0"/>
            </a:b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Synthesis Reactions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dirty="0" smtClean="0"/>
              <a:t> Synthesis can also be two compounds making a more complex compound: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  </a:t>
            </a:r>
            <a:r>
              <a:rPr lang="en-US" dirty="0" err="1" smtClean="0"/>
              <a:t>CaO</a:t>
            </a:r>
            <a:r>
              <a:rPr lang="en-US" dirty="0" smtClean="0"/>
              <a:t> + CO</a:t>
            </a:r>
            <a:r>
              <a:rPr lang="en-US" baseline="-25000" dirty="0" smtClean="0"/>
              <a:t>2</a:t>
            </a:r>
            <a:r>
              <a:rPr lang="en-US" dirty="0" smtClean="0"/>
              <a:t> ---&gt; CaCO</a:t>
            </a:r>
            <a:r>
              <a:rPr lang="en-US" baseline="-25000" dirty="0" smtClean="0"/>
              <a:t>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Na</a:t>
            </a:r>
            <a:r>
              <a:rPr lang="en-US" baseline="-25000" dirty="0" smtClean="0"/>
              <a:t>2</a:t>
            </a:r>
            <a:r>
              <a:rPr lang="en-US" dirty="0" smtClean="0"/>
              <a:t>O + CO</a:t>
            </a:r>
            <a:r>
              <a:rPr lang="en-US" baseline="-25000" dirty="0" smtClean="0"/>
              <a:t>2</a:t>
            </a:r>
            <a:r>
              <a:rPr lang="en-US" dirty="0" smtClean="0"/>
              <a:t> ---&gt; Na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 err="1" smtClean="0"/>
              <a:t>KCl</a:t>
            </a:r>
            <a:r>
              <a:rPr lang="en-US" dirty="0" smtClean="0"/>
              <a:t> + O</a:t>
            </a:r>
            <a:r>
              <a:rPr lang="en-US" baseline="-25000" dirty="0" smtClean="0"/>
              <a:t>2</a:t>
            </a:r>
            <a:r>
              <a:rPr lang="en-US" dirty="0" smtClean="0"/>
              <a:t> ---&gt; KClO</a:t>
            </a:r>
            <a:r>
              <a:rPr lang="en-US" baseline="-25000" dirty="0" smtClean="0"/>
              <a:t>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mtClean="0"/>
              <a:t> 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090933"/>
              </p:ext>
            </p:extLst>
          </p:nvPr>
        </p:nvGraphicFramePr>
        <p:xfrm>
          <a:off x="838200" y="685800"/>
          <a:ext cx="7696200" cy="5668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981200"/>
                <a:gridCol w="2362200"/>
                <a:gridCol w="1752600"/>
              </a:tblGrid>
              <a:tr h="1013482">
                <a:tc>
                  <a:txBody>
                    <a:bodyPr/>
                    <a:lstStyle/>
                    <a:p>
                      <a:r>
                        <a:rPr lang="en-US" dirty="0" smtClean="0"/>
                        <a:t>Reaction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happens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to recognize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products</a:t>
                      </a:r>
                      <a:endParaRPr lang="en-US" dirty="0"/>
                    </a:p>
                  </a:txBody>
                  <a:tcPr/>
                </a:tc>
              </a:tr>
              <a:tr h="760623">
                <a:tc>
                  <a:txBody>
                    <a:bodyPr/>
                    <a:lstStyle/>
                    <a:p>
                      <a:r>
                        <a:rPr lang="en-US" dirty="0" smtClean="0"/>
                        <a:t>Combustion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Hydrocarbon (organic) w/  CH +</a:t>
                      </a:r>
                      <a:r>
                        <a:rPr lang="en-US" baseline="0" dirty="0" smtClean="0"/>
                        <a:t> 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Products are CO2 and H2O</a:t>
                      </a:r>
                      <a:endParaRPr lang="en-US" dirty="0"/>
                    </a:p>
                  </a:txBody>
                  <a:tcPr/>
                </a:tc>
              </a:tr>
              <a:tr h="587177">
                <a:tc>
                  <a:txBody>
                    <a:bodyPr/>
                    <a:lstStyle/>
                    <a:p>
                      <a:r>
                        <a:rPr lang="en-US" dirty="0" smtClean="0"/>
                        <a:t>Decomposition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Compound breaks down into pieces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</a:t>
                      </a:r>
                    </a:p>
                    <a:p>
                      <a:r>
                        <a:rPr lang="en-US" dirty="0" smtClean="0">
                          <a:sym typeface="Wingdings" panose="05000000000000000000" pitchFamily="2" charset="2"/>
                        </a:rPr>
                        <a:t>One reactant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A + B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Two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 products</a:t>
                      </a:r>
                      <a:endParaRPr lang="en-US" dirty="0"/>
                    </a:p>
                  </a:txBody>
                  <a:tcPr/>
                </a:tc>
              </a:tr>
              <a:tr h="587177">
                <a:tc>
                  <a:txBody>
                    <a:bodyPr/>
                    <a:lstStyle/>
                    <a:p>
                      <a:r>
                        <a:rPr lang="en-US" dirty="0" smtClean="0"/>
                        <a:t>Synthesis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Pieces bond</a:t>
                      </a:r>
                      <a:r>
                        <a:rPr lang="en-US" baseline="0" dirty="0" smtClean="0"/>
                        <a:t> together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</a:t>
                      </a:r>
                      <a:r>
                        <a:rPr lang="en-US" baseline="0" dirty="0" smtClean="0"/>
                        <a:t> reactants</a:t>
                      </a:r>
                    </a:p>
                    <a:p>
                      <a:r>
                        <a:rPr lang="en-US" baseline="0" dirty="0" smtClean="0"/>
                        <a:t>A + B 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</a:t>
                      </a:r>
                      <a:r>
                        <a:rPr lang="en-US" baseline="0" dirty="0" smtClean="0"/>
                        <a:t> product</a:t>
                      </a:r>
                    </a:p>
                    <a:p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 AB</a:t>
                      </a:r>
                      <a:endParaRPr lang="en-US" dirty="0"/>
                    </a:p>
                  </a:txBody>
                  <a:tcPr/>
                </a:tc>
              </a:tr>
              <a:tr h="1013482">
                <a:tc>
                  <a:txBody>
                    <a:bodyPr/>
                    <a:lstStyle/>
                    <a:p>
                      <a:r>
                        <a:rPr lang="en-US" dirty="0" smtClean="0"/>
                        <a:t>Single Replacement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13482">
                <a:tc>
                  <a:txBody>
                    <a:bodyPr/>
                    <a:lstStyle/>
                    <a:p>
                      <a:r>
                        <a:rPr lang="en-US" dirty="0" smtClean="0"/>
                        <a:t>Double Replacement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7177">
                <a:tc>
                  <a:txBody>
                    <a:bodyPr/>
                    <a:lstStyle/>
                    <a:p>
                      <a:r>
                        <a:rPr lang="en-US" dirty="0" smtClean="0"/>
                        <a:t>Neutralization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44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together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synthesis on page 5 and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mixed equation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7 </a:t>
            </a:r>
          </a:p>
          <a:p>
            <a:r>
              <a:rPr lang="en-US" dirty="0" smtClean="0"/>
              <a:t>#10- 15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681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homework, 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3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7                      # 15 and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5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patterns??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None/>
            </a:pPr>
            <a:endParaRPr lang="en-US" dirty="0" smtClean="0"/>
          </a:p>
          <a:p>
            <a:pPr algn="ctr">
              <a:lnSpc>
                <a:spcPct val="90000"/>
              </a:lnSpc>
              <a:buNone/>
            </a:pPr>
            <a:endParaRPr lang="en-US" dirty="0" smtClean="0"/>
          </a:p>
          <a:p>
            <a:pPr algn="ctr">
              <a:lnSpc>
                <a:spcPct val="90000"/>
              </a:lnSpc>
              <a:buNone/>
            </a:pPr>
            <a:r>
              <a:rPr lang="en-US" dirty="0" smtClean="0"/>
              <a:t>Cu + AgNO</a:t>
            </a:r>
            <a:r>
              <a:rPr lang="en-US" baseline="-25000" dirty="0" smtClean="0"/>
              <a:t>3</a:t>
            </a:r>
            <a:r>
              <a:rPr lang="en-US" dirty="0" smtClean="0"/>
              <a:t> ---&gt; Ag + Cu(NO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</a:p>
          <a:p>
            <a:pPr algn="ctr">
              <a:lnSpc>
                <a:spcPct val="90000"/>
              </a:lnSpc>
              <a:buNone/>
            </a:pPr>
            <a:endParaRPr lang="en-US" dirty="0" smtClean="0"/>
          </a:p>
          <a:p>
            <a:pPr algn="ctr">
              <a:lnSpc>
                <a:spcPct val="90000"/>
              </a:lnSpc>
              <a:buNone/>
            </a:pPr>
            <a:endParaRPr lang="en-US" dirty="0" smtClean="0"/>
          </a:p>
          <a:p>
            <a:pPr algn="ctr">
              <a:lnSpc>
                <a:spcPct val="90000"/>
              </a:lnSpc>
              <a:buNone/>
            </a:pPr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r>
              <a:rPr lang="en-US" dirty="0" smtClean="0"/>
              <a:t> + </a:t>
            </a:r>
            <a:r>
              <a:rPr lang="en-US" dirty="0" err="1" smtClean="0"/>
              <a:t>NaBr</a:t>
            </a:r>
            <a:r>
              <a:rPr lang="en-US" dirty="0" smtClean="0"/>
              <a:t> ---&gt; </a:t>
            </a:r>
            <a:r>
              <a:rPr lang="en-US" dirty="0" err="1" smtClean="0"/>
              <a:t>NaCl</a:t>
            </a:r>
            <a:r>
              <a:rPr lang="en-US" dirty="0" smtClean="0"/>
              <a:t> + Br</a:t>
            </a:r>
            <a:r>
              <a:rPr lang="en-US" baseline="-25000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6" y="76200"/>
            <a:ext cx="6798734" cy="1303867"/>
          </a:xfrm>
        </p:spPr>
        <p:txBody>
          <a:bodyPr/>
          <a:lstStyle/>
          <a:p>
            <a:r>
              <a:rPr lang="en-US" dirty="0" smtClean="0"/>
              <a:t>Single Replacement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448" y="1219200"/>
            <a:ext cx="73152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happens??</a:t>
            </a:r>
          </a:p>
          <a:p>
            <a:pPr lvl="1"/>
            <a:r>
              <a:rPr lang="en-US" sz="2400" dirty="0" smtClean="0"/>
              <a:t>Free element breaks up compound </a:t>
            </a:r>
          </a:p>
          <a:p>
            <a:pPr lvl="1"/>
            <a:r>
              <a:rPr lang="en-US" sz="2400" dirty="0" smtClean="0"/>
              <a:t>Cation replaces cation, or anion replaces anion</a:t>
            </a:r>
          </a:p>
          <a:p>
            <a:r>
              <a:rPr lang="en-US" sz="2800" dirty="0" smtClean="0"/>
              <a:t>How do I recognize??</a:t>
            </a:r>
          </a:p>
          <a:p>
            <a:pPr lvl="1"/>
            <a:r>
              <a:rPr lang="en-US" sz="2400" dirty="0" smtClean="0"/>
              <a:t>Ax + Y   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A + </a:t>
            </a:r>
            <a:r>
              <a:rPr lang="en-US" sz="2400" dirty="0" err="1" smtClean="0">
                <a:sym typeface="Wingdings" panose="05000000000000000000" pitchFamily="2" charset="2"/>
              </a:rPr>
              <a:t>Yx</a:t>
            </a:r>
            <a:r>
              <a:rPr lang="en-US" sz="2400" dirty="0" smtClean="0">
                <a:sym typeface="Wingdings" panose="05000000000000000000" pitchFamily="2" charset="2"/>
              </a:rPr>
              <a:t> </a:t>
            </a:r>
          </a:p>
          <a:p>
            <a:r>
              <a:rPr lang="en-US" sz="2800" dirty="0" smtClean="0"/>
              <a:t>What are the products?? (</a:t>
            </a:r>
            <a:r>
              <a:rPr lang="en-US" sz="2800" dirty="0" err="1" smtClean="0"/>
              <a:t>CRISS</a:t>
            </a:r>
            <a:r>
              <a:rPr lang="en-US" sz="2800" dirty="0" smtClean="0"/>
              <a:t>-CROSS!!!!!) </a:t>
            </a:r>
          </a:p>
          <a:p>
            <a:pPr lvl="1"/>
            <a:r>
              <a:rPr lang="en-US" sz="2400" dirty="0"/>
              <a:t>Ax + Y   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ym typeface="Wingdings" panose="05000000000000000000" pitchFamily="2" charset="2"/>
              </a:rPr>
              <a:t>  A + </a:t>
            </a:r>
            <a:r>
              <a:rPr lang="en-US" sz="2400" dirty="0" err="1" smtClean="0">
                <a:sym typeface="Wingdings" panose="05000000000000000000" pitchFamily="2" charset="2"/>
              </a:rPr>
              <a:t>Yx</a:t>
            </a:r>
            <a:endParaRPr lang="en-US" sz="2400" dirty="0">
              <a:sym typeface="Wingdings" panose="05000000000000000000" pitchFamily="2" charset="2"/>
            </a:endParaRP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A + </a:t>
            </a:r>
            <a:r>
              <a:rPr lang="en-US" sz="2400" dirty="0" err="1">
                <a:sym typeface="Wingdings" panose="05000000000000000000" pitchFamily="2" charset="2"/>
              </a:rPr>
              <a:t>Yx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  Ax + Y</a:t>
            </a:r>
            <a:endParaRPr lang="en-US" sz="2400" dirty="0">
              <a:sym typeface="Wingdings" panose="05000000000000000000" pitchFamily="2" charset="2"/>
            </a:endParaRP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3" name="Content Placeholder 3" descr="tumblr_mga3avPYr41rw1p5qo1_128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533400"/>
            <a:ext cx="81407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Single Elements vs. </a:t>
            </a:r>
            <a:r>
              <a:rPr lang="en-US" dirty="0" err="1" smtClean="0"/>
              <a:t>Diatomics</a:t>
            </a:r>
            <a:endParaRPr lang="en-US" dirty="0"/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>
          <a:xfrm>
            <a:off x="762000" y="1981201"/>
            <a:ext cx="7213601" cy="3953932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 smtClean="0"/>
              <a:t>Most elements are written by themselves</a:t>
            </a:r>
          </a:p>
          <a:p>
            <a:pPr lvl="1"/>
            <a:r>
              <a:rPr lang="en-US" sz="2300" dirty="0" smtClean="0"/>
              <a:t>Examples</a:t>
            </a:r>
          </a:p>
          <a:p>
            <a:pPr lvl="2"/>
            <a:endParaRPr lang="en-US" sz="2100" dirty="0" smtClean="0"/>
          </a:p>
          <a:p>
            <a:pPr lvl="2"/>
            <a:r>
              <a:rPr lang="en-US" sz="2100" dirty="0" smtClean="0"/>
              <a:t>Aluminum metal is written using Al</a:t>
            </a:r>
          </a:p>
          <a:p>
            <a:pPr lvl="2"/>
            <a:endParaRPr lang="en-US" sz="2100" dirty="0" smtClean="0"/>
          </a:p>
          <a:p>
            <a:pPr lvl="2"/>
            <a:r>
              <a:rPr lang="en-US" sz="2100" dirty="0" smtClean="0"/>
              <a:t>Copper metal is written as Cu</a:t>
            </a:r>
          </a:p>
          <a:p>
            <a:pPr lvl="2"/>
            <a:endParaRPr lang="en-US" sz="2100" dirty="0" smtClean="0"/>
          </a:p>
          <a:p>
            <a:pPr lvl="2"/>
            <a:r>
              <a:rPr lang="en-US" sz="2100" dirty="0" smtClean="0"/>
              <a:t>Iron shavings are written as just Fe</a:t>
            </a:r>
          </a:p>
          <a:p>
            <a:endParaRPr lang="en-US" dirty="0" smtClean="0"/>
          </a:p>
          <a:p>
            <a:r>
              <a:rPr lang="en-US" dirty="0" err="1" smtClean="0"/>
              <a:t>Diatomics</a:t>
            </a:r>
            <a:r>
              <a:rPr lang="en-US" dirty="0" smtClean="0"/>
              <a:t> are written as two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Single Replacement Reactions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Look at this reaction, what has switched places—the </a:t>
            </a:r>
            <a:r>
              <a:rPr lang="en-US" dirty="0" err="1" smtClean="0"/>
              <a:t>cations</a:t>
            </a:r>
            <a:r>
              <a:rPr lang="en-US" dirty="0" smtClean="0"/>
              <a:t> or anions?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algn="ctr">
              <a:lnSpc>
                <a:spcPct val="90000"/>
              </a:lnSpc>
              <a:buNone/>
            </a:pPr>
            <a:r>
              <a:rPr lang="en-US" dirty="0" smtClean="0"/>
              <a:t>Cu + AgNO</a:t>
            </a:r>
            <a:r>
              <a:rPr lang="en-US" baseline="-25000" dirty="0" smtClean="0"/>
              <a:t>3</a:t>
            </a:r>
            <a:r>
              <a:rPr lang="en-US" dirty="0" smtClean="0"/>
              <a:t> ---&gt; Ag + Cu(NO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</a:p>
          <a:p>
            <a:pPr algn="ctr">
              <a:lnSpc>
                <a:spcPct val="90000"/>
              </a:lnSpc>
              <a:buNone/>
            </a:pPr>
            <a:endParaRPr lang="en-US" dirty="0" smtClean="0"/>
          </a:p>
          <a:p>
            <a:pPr algn="ctr">
              <a:lnSpc>
                <a:spcPct val="90000"/>
              </a:lnSpc>
              <a:buNone/>
            </a:pPr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r>
              <a:rPr lang="en-US" dirty="0" smtClean="0"/>
              <a:t> + </a:t>
            </a:r>
            <a:r>
              <a:rPr lang="en-US" dirty="0" err="1" smtClean="0"/>
              <a:t>NaBr</a:t>
            </a:r>
            <a:r>
              <a:rPr lang="en-US" dirty="0" smtClean="0"/>
              <a:t> ---&gt; </a:t>
            </a:r>
            <a:r>
              <a:rPr lang="en-US" dirty="0" err="1" smtClean="0"/>
              <a:t>NaCl</a:t>
            </a:r>
            <a:r>
              <a:rPr lang="en-US" dirty="0" smtClean="0"/>
              <a:t> + Br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Fe + Cu(NO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---&gt; </a:t>
            </a:r>
            <a:br>
              <a:rPr lang="en-US" dirty="0" smtClean="0"/>
            </a:br>
            <a:endParaRPr lang="en-US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Ca + H</a:t>
            </a:r>
            <a:r>
              <a:rPr lang="en-US" baseline="-25000" dirty="0" smtClean="0"/>
              <a:t>2</a:t>
            </a:r>
            <a:r>
              <a:rPr lang="en-US" dirty="0" smtClean="0"/>
              <a:t>O ---&gt; </a:t>
            </a:r>
            <a:br>
              <a:rPr lang="en-US" dirty="0" smtClean="0"/>
            </a:br>
            <a:endParaRPr lang="en-US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Br</a:t>
            </a:r>
            <a:r>
              <a:rPr lang="en-US" baseline="-25000" dirty="0" smtClean="0"/>
              <a:t>2</a:t>
            </a:r>
            <a:r>
              <a:rPr lang="en-US" dirty="0" smtClean="0"/>
              <a:t> + </a:t>
            </a:r>
            <a:r>
              <a:rPr lang="en-US" dirty="0" err="1" smtClean="0"/>
              <a:t>KI</a:t>
            </a:r>
            <a:r>
              <a:rPr lang="en-US" dirty="0" smtClean="0"/>
              <a:t> ---&gt;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Practice Problems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1) </a:t>
            </a:r>
            <a:r>
              <a:rPr lang="en-US" dirty="0" err="1" smtClean="0"/>
              <a:t>ZnS</a:t>
            </a:r>
            <a:r>
              <a:rPr lang="en-US" dirty="0" smtClean="0"/>
              <a:t> + Fe ---&gt;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2) K + H</a:t>
            </a:r>
            <a:r>
              <a:rPr lang="en-US" baseline="-25000" dirty="0" smtClean="0"/>
              <a:t>2</a:t>
            </a:r>
            <a:r>
              <a:rPr lang="en-US" dirty="0" smtClean="0"/>
              <a:t>O ---&gt;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3) Fe + </a:t>
            </a:r>
            <a:r>
              <a:rPr lang="en-US" dirty="0" err="1" smtClean="0"/>
              <a:t>HCl</a:t>
            </a:r>
            <a:r>
              <a:rPr lang="en-US" dirty="0" smtClean="0"/>
              <a:t> ---&gt;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4) </a:t>
            </a:r>
            <a:r>
              <a:rPr lang="en-US" dirty="0" err="1" smtClean="0"/>
              <a:t>NaI</a:t>
            </a:r>
            <a:r>
              <a:rPr lang="en-US" dirty="0" smtClean="0"/>
              <a:t> + Br</a:t>
            </a:r>
            <a:r>
              <a:rPr lang="en-US" baseline="-25000" dirty="0" smtClean="0"/>
              <a:t>2</a:t>
            </a:r>
            <a:r>
              <a:rPr lang="en-US" dirty="0" smtClean="0"/>
              <a:t> ---&gt;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8    examples I- example 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3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1"/>
            <a:ext cx="7289801" cy="5249332"/>
          </a:xfrm>
        </p:spPr>
        <p:txBody>
          <a:bodyPr/>
          <a:lstStyle/>
          <a:p>
            <a:r>
              <a:rPr lang="en-US" sz="3600" dirty="0"/>
              <a:t>Al + </a:t>
            </a:r>
            <a:r>
              <a:rPr lang="en-US" sz="3600" dirty="0" err="1"/>
              <a:t>Pb</a:t>
            </a:r>
            <a:r>
              <a:rPr lang="en-US" sz="3600" dirty="0"/>
              <a:t>(NO</a:t>
            </a:r>
            <a:r>
              <a:rPr lang="en-US" sz="3600" baseline="-25000" dirty="0"/>
              <a:t>3</a:t>
            </a:r>
            <a:r>
              <a:rPr lang="en-US" sz="3600" dirty="0"/>
              <a:t>)</a:t>
            </a:r>
            <a:r>
              <a:rPr lang="en-US" sz="3600" baseline="-25000" dirty="0"/>
              <a:t>2</a:t>
            </a:r>
            <a:r>
              <a:rPr lang="en-US" sz="3600" dirty="0"/>
              <a:t> </a:t>
            </a:r>
            <a:r>
              <a:rPr lang="en-US" sz="3600" dirty="0">
                <a:sym typeface="Wingdings" panose="05000000000000000000" pitchFamily="2" charset="2"/>
              </a:rPr>
              <a:t></a:t>
            </a:r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Cl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</a:t>
            </a:r>
            <a:r>
              <a:rPr lang="en-US" sz="3600" dirty="0"/>
              <a:t>+ CuI</a:t>
            </a:r>
            <a:r>
              <a:rPr lang="en-US" sz="3600" baseline="-25000" dirty="0"/>
              <a:t>2</a:t>
            </a:r>
            <a:r>
              <a:rPr lang="en-US" sz="3600" dirty="0"/>
              <a:t> </a:t>
            </a:r>
            <a:r>
              <a:rPr lang="en-US" sz="3600" dirty="0">
                <a:sym typeface="Wingdings" panose="05000000000000000000" pitchFamily="2" charset="2"/>
              </a:rPr>
              <a:t>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 </a:t>
            </a:r>
            <a:endParaRPr lang="en-US" sz="3600" dirty="0" smtClean="0"/>
          </a:p>
          <a:p>
            <a:r>
              <a:rPr lang="en-US" sz="3600" dirty="0" smtClean="0"/>
              <a:t>Ag </a:t>
            </a:r>
            <a:r>
              <a:rPr lang="en-US" sz="3600" dirty="0"/>
              <a:t>+ Ca(IO</a:t>
            </a:r>
            <a:r>
              <a:rPr lang="en-US" sz="3600" baseline="-25000" dirty="0"/>
              <a:t>3</a:t>
            </a:r>
            <a:r>
              <a:rPr lang="en-US" sz="3600" dirty="0"/>
              <a:t>)</a:t>
            </a:r>
            <a:r>
              <a:rPr lang="en-US" sz="3600" baseline="-25000" dirty="0"/>
              <a:t>2  </a:t>
            </a:r>
            <a:r>
              <a:rPr lang="en-US" sz="3600" dirty="0">
                <a:sym typeface="Wingdings" panose="05000000000000000000" pitchFamily="2" charset="2"/>
              </a:rPr>
              <a:t>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2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on your 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8 </a:t>
            </a:r>
          </a:p>
          <a:p>
            <a:r>
              <a:rPr lang="en-US" dirty="0" smtClean="0"/>
              <a:t>#1   -     #</a:t>
            </a:r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772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patterns??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 smtClean="0"/>
              <a:t>KOH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  K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FeS</a:t>
            </a:r>
            <a:r>
              <a:rPr lang="en-US" dirty="0" smtClean="0"/>
              <a:t> + </a:t>
            </a:r>
            <a:r>
              <a:rPr lang="en-US" dirty="0" err="1" smtClean="0"/>
              <a:t>HCl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FeCl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+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798734" cy="1303867"/>
          </a:xfrm>
        </p:spPr>
        <p:txBody>
          <a:bodyPr/>
          <a:lstStyle/>
          <a:p>
            <a:r>
              <a:rPr lang="en-US" dirty="0" smtClean="0"/>
              <a:t>Double 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3152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What happens??</a:t>
            </a:r>
          </a:p>
          <a:p>
            <a:pPr lvl="1"/>
            <a:r>
              <a:rPr lang="en-US" dirty="0" smtClean="0"/>
              <a:t>Compounds break up and switch partners</a:t>
            </a:r>
          </a:p>
          <a:p>
            <a:pPr lvl="1"/>
            <a:r>
              <a:rPr lang="en-US" dirty="0" smtClean="0"/>
              <a:t>Cations replace cations</a:t>
            </a:r>
          </a:p>
          <a:p>
            <a:pPr lvl="1"/>
            <a:r>
              <a:rPr lang="en-US" dirty="0" smtClean="0"/>
              <a:t>Anions replace anions</a:t>
            </a:r>
          </a:p>
          <a:p>
            <a:r>
              <a:rPr lang="en-US" dirty="0" smtClean="0"/>
              <a:t>How do I recognize??</a:t>
            </a:r>
          </a:p>
          <a:p>
            <a:pPr lvl="1"/>
            <a:r>
              <a:rPr lang="en-US" dirty="0" smtClean="0"/>
              <a:t>AB + </a:t>
            </a:r>
            <a:r>
              <a:rPr lang="en-US" dirty="0" err="1" smtClean="0"/>
              <a:t>XY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 smtClean="0"/>
          </a:p>
          <a:p>
            <a:pPr lvl="1"/>
            <a:r>
              <a:rPr lang="en-US" dirty="0" smtClean="0"/>
              <a:t>Two cations and two anions bonded</a:t>
            </a:r>
          </a:p>
          <a:p>
            <a:r>
              <a:rPr lang="en-US" dirty="0" smtClean="0"/>
              <a:t>What are the products?? </a:t>
            </a:r>
          </a:p>
          <a:p>
            <a:pPr lvl="1"/>
            <a:r>
              <a:rPr lang="en-US" dirty="0" smtClean="0"/>
              <a:t>AY + </a:t>
            </a:r>
            <a:r>
              <a:rPr lang="en-US" dirty="0" err="1" smtClean="0"/>
              <a:t>XB</a:t>
            </a:r>
            <a:r>
              <a:rPr lang="en-US" dirty="0" smtClean="0"/>
              <a:t>							AB + </a:t>
            </a:r>
            <a:r>
              <a:rPr lang="en-US" dirty="0" err="1" smtClean="0"/>
              <a:t>XY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AY + </a:t>
            </a:r>
            <a:r>
              <a:rPr lang="en-US" dirty="0" err="1" smtClean="0">
                <a:sym typeface="Wingdings" panose="05000000000000000000" pitchFamily="2" charset="2"/>
              </a:rPr>
              <a:t>XB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Cations and Anions have switched partners 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6000" b="1" dirty="0" smtClean="0"/>
              <a:t>You will be given two compounds that will need to be uncross-crossed and then you need to </a:t>
            </a:r>
            <a:r>
              <a:rPr lang="en-US" sz="6000" b="1" dirty="0" err="1" smtClean="0"/>
              <a:t>criss-cross</a:t>
            </a:r>
            <a:r>
              <a:rPr lang="en-US" sz="6000" b="1" dirty="0" smtClean="0"/>
              <a:t> two new compounds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Double Replacement Examples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dirty="0" err="1" smtClean="0"/>
              <a:t>KOH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err="1" smtClean="0"/>
              <a:t>FeS</a:t>
            </a:r>
            <a:r>
              <a:rPr lang="en-US" dirty="0" smtClean="0"/>
              <a:t> + </a:t>
            </a:r>
            <a:r>
              <a:rPr lang="en-US" dirty="0" err="1" smtClean="0"/>
              <a:t>HCl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err="1" smtClean="0"/>
              <a:t>NaCl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AgNO</a:t>
            </a:r>
            <a:r>
              <a:rPr lang="en-US" baseline="-25000" dirty="0" smtClean="0"/>
              <a:t>3</a:t>
            </a:r>
            <a:r>
              <a:rPr lang="en-US" dirty="0" smtClean="0"/>
              <a:t> + </a:t>
            </a:r>
            <a:r>
              <a:rPr lang="en-US" dirty="0" err="1" smtClean="0"/>
              <a:t>NaCl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r>
              <a:rPr lang="en-US" dirty="0"/>
              <a:t>8</a:t>
            </a:r>
            <a:r>
              <a:rPr lang="en-US" dirty="0" smtClean="0"/>
              <a:t>  (Example IV, V, VI)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7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Diatomic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Di- means 2!! </a:t>
            </a:r>
          </a:p>
          <a:p>
            <a:endParaRPr lang="en-US" dirty="0"/>
          </a:p>
          <a:p>
            <a:pPr algn="ctr"/>
            <a:r>
              <a:rPr lang="en-US" dirty="0" err="1" smtClean="0"/>
              <a:t>BrINClHOF</a:t>
            </a:r>
            <a:endParaRPr lang="en-US" dirty="0" smtClean="0"/>
          </a:p>
          <a:p>
            <a:r>
              <a:rPr lang="en-US" dirty="0" smtClean="0"/>
              <a:t>Anytime you have an element—meaning it is ALONE in a chemical reaction-- in </a:t>
            </a:r>
            <a:r>
              <a:rPr lang="en-US" dirty="0" err="1" smtClean="0"/>
              <a:t>BrINClHOF</a:t>
            </a:r>
            <a:r>
              <a:rPr lang="en-US" dirty="0" smtClean="0"/>
              <a:t> it has to be written with a subscript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practice/Homework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Finish page 8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QUIZ TOMORROW ON REACTION TYPES </a:t>
            </a:r>
          </a:p>
          <a:p>
            <a:pPr marL="0" indent="0">
              <a:buNone/>
            </a:pPr>
            <a:r>
              <a:rPr lang="en-US" dirty="0" smtClean="0"/>
              <a:t>Synthesis, decomposition, organic, single replacement, double replacement</a:t>
            </a:r>
          </a:p>
        </p:txBody>
      </p:sp>
    </p:spTree>
    <p:extLst>
      <p:ext uri="{BB962C8B-B14F-4D97-AF65-F5344CB8AC3E}">
        <p14:creationId xmlns:p14="http://schemas.microsoft.com/office/powerpoint/2010/main" val="87025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questions on homework? </a:t>
            </a:r>
          </a:p>
          <a:p>
            <a:r>
              <a:rPr lang="en-US" dirty="0" smtClean="0"/>
              <a:t>Page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783535"/>
              </p:ext>
            </p:extLst>
          </p:nvPr>
        </p:nvGraphicFramePr>
        <p:xfrm>
          <a:off x="0" y="0"/>
          <a:ext cx="9144002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1"/>
                <a:gridCol w="2654930"/>
                <a:gridCol w="2806575"/>
                <a:gridCol w="2082296"/>
              </a:tblGrid>
              <a:tr h="542500">
                <a:tc>
                  <a:txBody>
                    <a:bodyPr/>
                    <a:lstStyle/>
                    <a:p>
                      <a:r>
                        <a:rPr lang="en-US" dirty="0" smtClean="0"/>
                        <a:t>Reaction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happens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to recognize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products</a:t>
                      </a:r>
                      <a:endParaRPr lang="en-US" dirty="0"/>
                    </a:p>
                  </a:txBody>
                  <a:tcPr/>
                </a:tc>
              </a:tr>
              <a:tr h="759500">
                <a:tc>
                  <a:txBody>
                    <a:bodyPr/>
                    <a:lstStyle/>
                    <a:p>
                      <a:r>
                        <a:rPr lang="en-US" dirty="0" smtClean="0"/>
                        <a:t>Combustion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Hydrocarbon (organic) w/  CH +</a:t>
                      </a:r>
                      <a:r>
                        <a:rPr lang="en-US" baseline="0" dirty="0" smtClean="0"/>
                        <a:t> 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Products are CO2 and H2O</a:t>
                      </a:r>
                      <a:endParaRPr lang="en-US" dirty="0"/>
                    </a:p>
                  </a:txBody>
                  <a:tcPr/>
                </a:tc>
              </a:tr>
              <a:tr h="759500">
                <a:tc>
                  <a:txBody>
                    <a:bodyPr/>
                    <a:lstStyle/>
                    <a:p>
                      <a:r>
                        <a:rPr lang="en-US" dirty="0" smtClean="0"/>
                        <a:t>Decomposition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Compound breaks down into pieces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</a:t>
                      </a:r>
                    </a:p>
                    <a:p>
                      <a:r>
                        <a:rPr lang="en-US" dirty="0" smtClean="0">
                          <a:sym typeface="Wingdings" panose="05000000000000000000" pitchFamily="2" charset="2"/>
                        </a:rPr>
                        <a:t>One reactant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A + B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Two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 products</a:t>
                      </a:r>
                      <a:endParaRPr lang="en-US" dirty="0"/>
                    </a:p>
                  </a:txBody>
                  <a:tcPr/>
                </a:tc>
              </a:tr>
              <a:tr h="759500">
                <a:tc>
                  <a:txBody>
                    <a:bodyPr/>
                    <a:lstStyle/>
                    <a:p>
                      <a:r>
                        <a:rPr lang="en-US" dirty="0" smtClean="0"/>
                        <a:t>Synthesis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Pieces bond</a:t>
                      </a:r>
                      <a:r>
                        <a:rPr lang="en-US" baseline="0" dirty="0" smtClean="0"/>
                        <a:t> together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</a:t>
                      </a:r>
                      <a:r>
                        <a:rPr lang="en-US" baseline="0" dirty="0" smtClean="0"/>
                        <a:t> reactants</a:t>
                      </a:r>
                    </a:p>
                    <a:p>
                      <a:r>
                        <a:rPr lang="en-US" baseline="0" dirty="0" smtClean="0"/>
                        <a:t>A + B 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</a:t>
                      </a:r>
                      <a:r>
                        <a:rPr lang="en-US" baseline="0" dirty="0" smtClean="0"/>
                        <a:t> product</a:t>
                      </a:r>
                    </a:p>
                    <a:p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 AB</a:t>
                      </a:r>
                      <a:endParaRPr lang="en-US" dirty="0"/>
                    </a:p>
                  </a:txBody>
                  <a:tcPr/>
                </a:tc>
              </a:tr>
              <a:tr h="1446200">
                <a:tc>
                  <a:txBody>
                    <a:bodyPr/>
                    <a:lstStyle/>
                    <a:p>
                      <a:r>
                        <a:rPr lang="en-US" dirty="0" smtClean="0"/>
                        <a:t>Single Replacement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</a:t>
                      </a:r>
                      <a:r>
                        <a:rPr lang="en-US" baseline="0" dirty="0" smtClean="0"/>
                        <a:t> elements break up from compound</a:t>
                      </a:r>
                    </a:p>
                    <a:p>
                      <a:r>
                        <a:rPr lang="en-US" baseline="0" dirty="0" smtClean="0"/>
                        <a:t>Cations replace cations</a:t>
                      </a:r>
                    </a:p>
                    <a:p>
                      <a:r>
                        <a:rPr lang="en-US" baseline="0" dirty="0" smtClean="0"/>
                        <a:t>anions replace anions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AX + Y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</a:t>
                      </a:r>
                    </a:p>
                    <a:p>
                      <a:r>
                        <a:rPr lang="en-US" dirty="0" smtClean="0">
                          <a:sym typeface="Wingdings" panose="05000000000000000000" pitchFamily="2" charset="2"/>
                        </a:rPr>
                        <a:t>A +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baseline="0" dirty="0" err="1" smtClean="0">
                          <a:sym typeface="Wingdings" panose="05000000000000000000" pitchFamily="2" charset="2"/>
                        </a:rPr>
                        <a:t>XY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 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dirty="0" err="1" smtClean="0">
                          <a:sym typeface="Wingdings" panose="05000000000000000000" pitchFamily="2" charset="2"/>
                        </a:rPr>
                        <a:t>YX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 +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 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baseline="0" dirty="0" err="1" smtClean="0">
                          <a:sym typeface="Wingdings" panose="05000000000000000000" pitchFamily="2" charset="2"/>
                        </a:rPr>
                        <a:t>XA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 + Y</a:t>
                      </a:r>
                      <a:endParaRPr lang="en-US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Double Replacement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Compounds</a:t>
                      </a:r>
                      <a:r>
                        <a:rPr lang="en-US" baseline="0" dirty="0" smtClean="0"/>
                        <a:t> break up &amp; switch dates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 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XY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dirty="0" smtClean="0"/>
                        <a:t>AY +</a:t>
                      </a:r>
                      <a:r>
                        <a:rPr lang="en-US" dirty="0" err="1" smtClean="0"/>
                        <a:t>XB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baseline="0" dirty="0" err="1" smtClean="0"/>
                        <a:t>Criss</a:t>
                      </a:r>
                      <a:r>
                        <a:rPr lang="en-US" baseline="0" dirty="0" smtClean="0"/>
                        <a:t> cross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63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need a pencil and a periodic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_shot_2014-09-05_at_3.44.28_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873104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6798734" cy="1303867"/>
          </a:xfrm>
        </p:spPr>
        <p:txBody>
          <a:bodyPr/>
          <a:lstStyle/>
          <a:p>
            <a:r>
              <a:rPr lang="en-US" dirty="0" smtClean="0"/>
              <a:t>Neutralization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848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What happens??</a:t>
            </a:r>
          </a:p>
          <a:p>
            <a:pPr lvl="1"/>
            <a:r>
              <a:rPr lang="en-US" dirty="0" smtClean="0"/>
              <a:t>Acid and bases react</a:t>
            </a:r>
          </a:p>
          <a:p>
            <a:pPr lvl="2"/>
            <a:r>
              <a:rPr lang="en-US" dirty="0" smtClean="0"/>
              <a:t>Acid starts with H</a:t>
            </a:r>
          </a:p>
          <a:p>
            <a:pPr lvl="2"/>
            <a:r>
              <a:rPr lang="en-US" dirty="0" smtClean="0"/>
              <a:t>Base ends with OH</a:t>
            </a:r>
          </a:p>
          <a:p>
            <a:r>
              <a:rPr lang="en-US" dirty="0" smtClean="0"/>
              <a:t>How do I recognize??</a:t>
            </a:r>
          </a:p>
          <a:p>
            <a:pPr lvl="1"/>
            <a:r>
              <a:rPr lang="en-US" dirty="0" smtClean="0"/>
              <a:t>Acid + Base are the only reactants</a:t>
            </a:r>
          </a:p>
          <a:p>
            <a:r>
              <a:rPr lang="en-US" dirty="0" smtClean="0"/>
              <a:t>What are the products??</a:t>
            </a:r>
          </a:p>
          <a:p>
            <a:pPr lvl="1"/>
            <a:r>
              <a:rPr lang="en-US" dirty="0" smtClean="0"/>
              <a:t>Creates Water (H2O) and Salt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Ex:</a:t>
            </a:r>
          </a:p>
          <a:p>
            <a:pPr lvl="1" eaLnBrk="1" hangingPunct="1"/>
            <a:r>
              <a:rPr lang="en-US" dirty="0" smtClean="0">
                <a:sym typeface="Wingdings" pitchFamily="2" charset="2"/>
              </a:rPr>
              <a:t>Ba(OH)2 + HCl </a:t>
            </a:r>
          </a:p>
          <a:p>
            <a:pPr lvl="1" eaLnBrk="1" hangingPunct="1"/>
            <a:r>
              <a:rPr lang="en-US" dirty="0" smtClean="0">
                <a:sym typeface="Wingdings" pitchFamily="2" charset="2"/>
              </a:rPr>
              <a:t>HNO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 + </a:t>
            </a:r>
            <a:r>
              <a:rPr lang="en-US" dirty="0" err="1" smtClean="0">
                <a:sym typeface="Wingdings" pitchFamily="2" charset="2"/>
              </a:rPr>
              <a:t>KOH</a:t>
            </a:r>
            <a:r>
              <a:rPr lang="en-US" dirty="0" smtClean="0">
                <a:sym typeface="Wingdings" pitchFamily="2" charset="2"/>
              </a:rPr>
              <a:t> 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endParaRPr lang="en-US" dirty="0" smtClean="0">
              <a:sym typeface="Wingdings" pitchFamily="2" charset="2"/>
            </a:endParaRPr>
          </a:p>
          <a:p>
            <a:pPr lvl="1" eaLnBrk="1" hangingPunct="1"/>
            <a:endParaRPr lang="en-US" dirty="0" smtClean="0">
              <a:sym typeface="Wingdings" pitchFamily="2" charset="2"/>
            </a:endParaRPr>
          </a:p>
          <a:p>
            <a:pPr lvl="1" eaLnBrk="1" hangingPunct="1"/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473592"/>
              </p:ext>
            </p:extLst>
          </p:nvPr>
        </p:nvGraphicFramePr>
        <p:xfrm>
          <a:off x="4232" y="76200"/>
          <a:ext cx="9144002" cy="5878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1"/>
                <a:gridCol w="2654930"/>
                <a:gridCol w="2806575"/>
                <a:gridCol w="2082296"/>
              </a:tblGrid>
              <a:tr h="542500">
                <a:tc>
                  <a:txBody>
                    <a:bodyPr/>
                    <a:lstStyle/>
                    <a:p>
                      <a:r>
                        <a:rPr lang="en-US" dirty="0" smtClean="0"/>
                        <a:t>Reaction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happens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to recognize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products</a:t>
                      </a:r>
                      <a:endParaRPr lang="en-US" dirty="0"/>
                    </a:p>
                  </a:txBody>
                  <a:tcPr/>
                </a:tc>
              </a:tr>
              <a:tr h="759500">
                <a:tc>
                  <a:txBody>
                    <a:bodyPr/>
                    <a:lstStyle/>
                    <a:p>
                      <a:r>
                        <a:rPr lang="en-US" dirty="0" smtClean="0"/>
                        <a:t>Combustion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Hydrocarbon (organic) w/  CH +</a:t>
                      </a:r>
                      <a:r>
                        <a:rPr lang="en-US" baseline="0" dirty="0" smtClean="0"/>
                        <a:t> 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Products are CO2 and H2O</a:t>
                      </a:r>
                      <a:endParaRPr lang="en-US" dirty="0"/>
                    </a:p>
                  </a:txBody>
                  <a:tcPr/>
                </a:tc>
              </a:tr>
              <a:tr h="759500">
                <a:tc>
                  <a:txBody>
                    <a:bodyPr/>
                    <a:lstStyle/>
                    <a:p>
                      <a:r>
                        <a:rPr lang="en-US" dirty="0" smtClean="0"/>
                        <a:t>Decomposition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Compound breaks down into pieces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</a:t>
                      </a:r>
                    </a:p>
                    <a:p>
                      <a:r>
                        <a:rPr lang="en-US" dirty="0" smtClean="0">
                          <a:sym typeface="Wingdings" panose="05000000000000000000" pitchFamily="2" charset="2"/>
                        </a:rPr>
                        <a:t>One reactant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A + B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Two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 products</a:t>
                      </a:r>
                      <a:endParaRPr lang="en-US" dirty="0"/>
                    </a:p>
                  </a:txBody>
                  <a:tcPr/>
                </a:tc>
              </a:tr>
              <a:tr h="759500">
                <a:tc>
                  <a:txBody>
                    <a:bodyPr/>
                    <a:lstStyle/>
                    <a:p>
                      <a:r>
                        <a:rPr lang="en-US" dirty="0" smtClean="0"/>
                        <a:t>Synthesis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Pieces bond</a:t>
                      </a:r>
                      <a:r>
                        <a:rPr lang="en-US" baseline="0" dirty="0" smtClean="0"/>
                        <a:t> together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</a:t>
                      </a:r>
                      <a:r>
                        <a:rPr lang="en-US" baseline="0" dirty="0" smtClean="0"/>
                        <a:t> reactants</a:t>
                      </a:r>
                    </a:p>
                    <a:p>
                      <a:r>
                        <a:rPr lang="en-US" baseline="0" dirty="0" smtClean="0"/>
                        <a:t>A + B 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</a:t>
                      </a:r>
                      <a:r>
                        <a:rPr lang="en-US" baseline="0" dirty="0" smtClean="0"/>
                        <a:t> product</a:t>
                      </a:r>
                    </a:p>
                    <a:p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 AB</a:t>
                      </a:r>
                      <a:endParaRPr lang="en-US" dirty="0"/>
                    </a:p>
                  </a:txBody>
                  <a:tcPr/>
                </a:tc>
              </a:tr>
              <a:tr h="1446200">
                <a:tc>
                  <a:txBody>
                    <a:bodyPr/>
                    <a:lstStyle/>
                    <a:p>
                      <a:r>
                        <a:rPr lang="en-US" dirty="0" smtClean="0"/>
                        <a:t>Single Replacement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</a:t>
                      </a:r>
                      <a:r>
                        <a:rPr lang="en-US" baseline="0" dirty="0" smtClean="0"/>
                        <a:t> elements break up from compound</a:t>
                      </a:r>
                    </a:p>
                    <a:p>
                      <a:r>
                        <a:rPr lang="en-US" baseline="0" dirty="0" smtClean="0"/>
                        <a:t>Cations replace cations</a:t>
                      </a:r>
                    </a:p>
                    <a:p>
                      <a:r>
                        <a:rPr lang="en-US" baseline="0" dirty="0" smtClean="0"/>
                        <a:t>anions replace anions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AX + Y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</a:t>
                      </a:r>
                    </a:p>
                    <a:p>
                      <a:r>
                        <a:rPr lang="en-US" dirty="0" smtClean="0">
                          <a:sym typeface="Wingdings" panose="05000000000000000000" pitchFamily="2" charset="2"/>
                        </a:rPr>
                        <a:t>A +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baseline="0" dirty="0" err="1" smtClean="0">
                          <a:sym typeface="Wingdings" panose="05000000000000000000" pitchFamily="2" charset="2"/>
                        </a:rPr>
                        <a:t>XY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 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dirty="0" err="1" smtClean="0">
                          <a:sym typeface="Wingdings" panose="05000000000000000000" pitchFamily="2" charset="2"/>
                        </a:rPr>
                        <a:t>YX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 +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 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baseline="0" dirty="0" err="1" smtClean="0">
                          <a:sym typeface="Wingdings" panose="05000000000000000000" pitchFamily="2" charset="2"/>
                        </a:rPr>
                        <a:t>XA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 + Y</a:t>
                      </a:r>
                      <a:endParaRPr lang="en-US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Double Replacement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Compounds</a:t>
                      </a:r>
                      <a:r>
                        <a:rPr lang="en-US" baseline="0" dirty="0" smtClean="0"/>
                        <a:t> break up &amp; switch dates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 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XY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dirty="0" smtClean="0"/>
                        <a:t>AY +</a:t>
                      </a:r>
                      <a:r>
                        <a:rPr lang="en-US" dirty="0" err="1" smtClean="0"/>
                        <a:t>XB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baseline="0" dirty="0" err="1" smtClean="0"/>
                        <a:t>Criss</a:t>
                      </a:r>
                      <a:r>
                        <a:rPr lang="en-US" baseline="0" dirty="0" smtClean="0"/>
                        <a:t> cross</a:t>
                      </a:r>
                      <a:endParaRPr lang="en-US" dirty="0"/>
                    </a:p>
                  </a:txBody>
                  <a:tcPr/>
                </a:tc>
              </a:tr>
              <a:tr h="696728">
                <a:tc>
                  <a:txBody>
                    <a:bodyPr/>
                    <a:lstStyle/>
                    <a:p>
                      <a:r>
                        <a:rPr lang="en-US" dirty="0" smtClean="0"/>
                        <a:t>Neutralization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Acid</a:t>
                      </a:r>
                      <a:r>
                        <a:rPr lang="en-US" baseline="0" dirty="0" smtClean="0"/>
                        <a:t> and base react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Acid – starts with</a:t>
                      </a:r>
                      <a:r>
                        <a:rPr lang="en-US" baseline="0" dirty="0" smtClean="0"/>
                        <a:t> H</a:t>
                      </a:r>
                    </a:p>
                    <a:p>
                      <a:r>
                        <a:rPr lang="en-US" baseline="0" dirty="0" smtClean="0"/>
                        <a:t>Bases – Ends with OH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Makes Salt</a:t>
                      </a:r>
                      <a:r>
                        <a:rPr lang="en-US" baseline="0" dirty="0" smtClean="0"/>
                        <a:t> and water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5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mixed equations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696200" cy="3572933"/>
          </a:xfrm>
        </p:spPr>
        <p:txBody>
          <a:bodyPr/>
          <a:lstStyle/>
          <a:p>
            <a:r>
              <a:rPr lang="en-US" dirty="0" smtClean="0"/>
              <a:t>Page 10 11-12</a:t>
            </a:r>
          </a:p>
          <a:p>
            <a:r>
              <a:rPr lang="en-US" dirty="0" smtClean="0"/>
              <a:t>Page 11   11-12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3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r>
              <a:rPr lang="en-US" dirty="0" err="1" smtClean="0"/>
              <a:t>Diatomics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Oxygen gas</a:t>
            </a:r>
          </a:p>
          <a:p>
            <a:r>
              <a:rPr lang="en-US" dirty="0" smtClean="0"/>
              <a:t>Liquid bromine</a:t>
            </a:r>
          </a:p>
          <a:p>
            <a:r>
              <a:rPr lang="en-US" dirty="0" smtClean="0"/>
              <a:t>Fluorine gas</a:t>
            </a:r>
          </a:p>
        </p:txBody>
      </p:sp>
    </p:spTree>
    <p:extLst>
      <p:ext uri="{BB962C8B-B14F-4D97-AF65-F5344CB8AC3E}">
        <p14:creationId xmlns:p14="http://schemas.microsoft.com/office/powerpoint/2010/main" val="5304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REDOX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grab a highlighter </a:t>
            </a:r>
          </a:p>
          <a:p>
            <a:r>
              <a:rPr lang="en-US" dirty="0" smtClean="0"/>
              <a:t>Page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5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review</a:t>
            </a:r>
          </a:p>
          <a:p>
            <a:r>
              <a:rPr lang="en-US" dirty="0" smtClean="0"/>
              <a:t>Page 10 and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9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16</a:t>
            </a:r>
          </a:p>
          <a:p>
            <a:r>
              <a:rPr lang="en-US" dirty="0" smtClean="0"/>
              <a:t>Assign oxidation numbers and decide who is oxidized and reduced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85800" y="2895600"/>
            <a:ext cx="64729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Anything that has mass and occupies space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09600" y="3505200"/>
            <a:ext cx="128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u="sng" dirty="0"/>
              <a:t>Mass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85800" y="4114800"/>
            <a:ext cx="53644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A measure of the amount of matter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09600" y="4648200"/>
            <a:ext cx="2209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u="sng" dirty="0" smtClean="0"/>
              <a:t>Volume</a:t>
            </a:r>
            <a:endParaRPr lang="en-US" sz="3600" b="1" u="sng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9600" y="5257800"/>
            <a:ext cx="67182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/>
              <a:t>The amount of space that an object occupies</a:t>
            </a:r>
            <a:endParaRPr lang="en-US" sz="28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09600" y="2209800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u="sng" dirty="0" smtClean="0"/>
              <a:t>Matter</a:t>
            </a:r>
            <a:endParaRPr lang="en-US" sz="3600" b="1" u="sng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b="1" dirty="0" smtClean="0"/>
              <a:t>Matter, Mass, and Volume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8726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7" grpId="0" autoUpdateAnimBg="0"/>
      <p:bldP spid="9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Mass vs. Weight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Weight depends on how hard gravity pulls on it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150 lb person on Earth weighs:</a:t>
            </a:r>
          </a:p>
          <a:p>
            <a:pPr>
              <a:buFontTx/>
              <a:buNone/>
            </a:pPr>
            <a:r>
              <a:rPr lang="en-US" dirty="0" smtClean="0"/>
              <a:t>380 </a:t>
            </a:r>
            <a:r>
              <a:rPr lang="en-US" dirty="0"/>
              <a:t>lb on Jupiter</a:t>
            </a:r>
          </a:p>
          <a:p>
            <a:pPr>
              <a:buFontTx/>
              <a:buNone/>
            </a:pPr>
            <a:r>
              <a:rPr lang="en-US" dirty="0" smtClean="0"/>
              <a:t>10 </a:t>
            </a:r>
            <a:r>
              <a:rPr lang="en-US" dirty="0"/>
              <a:t>lb on Pluto</a:t>
            </a:r>
          </a:p>
          <a:p>
            <a:pPr>
              <a:buFontTx/>
              <a:buNone/>
            </a:pPr>
            <a:r>
              <a:rPr lang="en-US" dirty="0" smtClean="0"/>
              <a:t>25 </a:t>
            </a:r>
            <a:r>
              <a:rPr lang="en-US" dirty="0"/>
              <a:t>lb on the Moon</a:t>
            </a:r>
          </a:p>
        </p:txBody>
      </p:sp>
    </p:spTree>
    <p:extLst>
      <p:ext uri="{BB962C8B-B14F-4D97-AF65-F5344CB8AC3E}">
        <p14:creationId xmlns:p14="http://schemas.microsoft.com/office/powerpoint/2010/main" val="248029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Not </a:t>
            </a:r>
            <a:r>
              <a:rPr lang="en-US" b="1" dirty="0" smtClean="0"/>
              <a:t>Examples </a:t>
            </a:r>
            <a:r>
              <a:rPr lang="en-US" b="1" dirty="0"/>
              <a:t>of Matter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sz="4000" dirty="0" smtClean="0"/>
              <a:t>-	Ideas  </a:t>
            </a:r>
            <a:r>
              <a:rPr lang="en-US" sz="4000" dirty="0"/>
              <a:t>- truth, love, loyalty</a:t>
            </a:r>
          </a:p>
          <a:p>
            <a:pPr>
              <a:buFontTx/>
              <a:buNone/>
            </a:pPr>
            <a:r>
              <a:rPr lang="en-US" sz="4000" dirty="0" smtClean="0"/>
              <a:t>-	Heat</a:t>
            </a:r>
            <a:endParaRPr lang="en-US" sz="4000" dirty="0"/>
          </a:p>
          <a:p>
            <a:pPr>
              <a:buFontTx/>
              <a:buNone/>
            </a:pPr>
            <a:r>
              <a:rPr lang="en-US" sz="4000" dirty="0" smtClean="0"/>
              <a:t>-	Energy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9035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states of matter	</a:t>
            </a:r>
          </a:p>
        </p:txBody>
      </p:sp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914400" y="1828800"/>
            <a:ext cx="2438400" cy="179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Solid</a:t>
            </a:r>
          </a:p>
        </p:txBody>
      </p:sp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4953000" y="1981200"/>
            <a:ext cx="2114550" cy="1752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Liquid</a:t>
            </a:r>
          </a:p>
        </p:txBody>
      </p:sp>
      <p:sp>
        <p:nvSpPr>
          <p:cNvPr id="26632" name="WordArt 8"/>
          <p:cNvSpPr>
            <a:spLocks noChangeArrowheads="1" noChangeShapeType="1" noTextEdit="1"/>
          </p:cNvSpPr>
          <p:nvPr/>
        </p:nvSpPr>
        <p:spPr bwMode="auto">
          <a:xfrm>
            <a:off x="5105400" y="4038600"/>
            <a:ext cx="2819400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Gas</a:t>
            </a:r>
          </a:p>
        </p:txBody>
      </p:sp>
      <p:sp>
        <p:nvSpPr>
          <p:cNvPr id="26633" name="WordArt 9"/>
          <p:cNvSpPr>
            <a:spLocks noChangeArrowheads="1" noChangeShapeType="1" noTextEdit="1"/>
          </p:cNvSpPr>
          <p:nvPr/>
        </p:nvSpPr>
        <p:spPr bwMode="auto">
          <a:xfrm>
            <a:off x="914400" y="4114800"/>
            <a:ext cx="2819400" cy="2171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Plasma</a:t>
            </a:r>
          </a:p>
        </p:txBody>
      </p:sp>
    </p:spTree>
    <p:extLst>
      <p:ext uri="{BB962C8B-B14F-4D97-AF65-F5344CB8AC3E}">
        <p14:creationId xmlns:p14="http://schemas.microsoft.com/office/powerpoint/2010/main" val="95695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9" grpId="0" animBg="1"/>
      <p:bldP spid="26630" grpId="0" animBg="1"/>
      <p:bldP spid="26632" grpId="0" animBg="1"/>
      <p:bldP spid="2663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Solids (s)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3124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Have a definite shape and definite volume.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particles in a solid are packed tightly together and only vibrate gently around fixed positions.</a:t>
            </a:r>
          </a:p>
        </p:txBody>
      </p:sp>
      <p:pic>
        <p:nvPicPr>
          <p:cNvPr id="27653" name="Picture 5" descr="solid molecu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057400"/>
            <a:ext cx="3370263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01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Liquids (l)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3276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Have no shape of their own but take the shape of their container. A liquid does have a definite volume.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particles in a liquid are free to move.</a:t>
            </a:r>
          </a:p>
        </p:txBody>
      </p:sp>
      <p:pic>
        <p:nvPicPr>
          <p:cNvPr id="28677" name="Picture 5" descr="liquid molecu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667000"/>
            <a:ext cx="4114800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742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Gases (g)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37338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Have neither a definite shape nor a definite volume.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particles in a gas spread apart filling all the space of the container available to them.</a:t>
            </a:r>
          </a:p>
        </p:txBody>
      </p:sp>
      <p:pic>
        <p:nvPicPr>
          <p:cNvPr id="29702" name="Picture 6" descr="gas partic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362200"/>
            <a:ext cx="41148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330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Diatomics</a:t>
            </a:r>
            <a:r>
              <a:rPr lang="en-US" dirty="0" smtClean="0"/>
              <a:t> in a chemical reaction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Hydrogen gas and zinc (II) chloride are produced from the exothermic reaction zinc metal and hydrochloric acid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Plasma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4419600" cy="4114800"/>
          </a:xfrm>
        </p:spPr>
        <p:txBody>
          <a:bodyPr/>
          <a:lstStyle/>
          <a:p>
            <a:r>
              <a:rPr lang="en-US" dirty="0"/>
              <a:t>High-temp state where atoms </a:t>
            </a:r>
            <a:r>
              <a:rPr lang="en-US" dirty="0" smtClean="0"/>
              <a:t>lose </a:t>
            </a:r>
            <a:r>
              <a:rPr lang="en-US" dirty="0"/>
              <a:t>their electrons</a:t>
            </a:r>
          </a:p>
        </p:txBody>
      </p:sp>
      <p:pic>
        <p:nvPicPr>
          <p:cNvPr id="43012" name="Picture 4" descr="sfera%20al%20plasma%2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200400"/>
            <a:ext cx="4038600" cy="3027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99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7" descr="st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8821208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10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399" cy="1533405"/>
          </a:xfrm>
        </p:spPr>
        <p:txBody>
          <a:bodyPr>
            <a:normAutofit/>
          </a:bodyPr>
          <a:lstStyle/>
          <a:p>
            <a:r>
              <a:rPr lang="en-US" dirty="0" smtClean="0"/>
              <a:t>Physical / chemical change review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2590800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3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5638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Properties of Matter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362200" y="20574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Volume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362200" y="2514600"/>
            <a:ext cx="835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Mass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362200" y="2941638"/>
            <a:ext cx="40618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Energy </a:t>
            </a:r>
            <a:r>
              <a:rPr lang="en-US" sz="2400" dirty="0" smtClean="0">
                <a:solidFill>
                  <a:schemeClr val="accent1"/>
                </a:solidFill>
              </a:rPr>
              <a:t>Content (think Calories)</a:t>
            </a:r>
            <a:endParaRPr lang="en-US" sz="2400" dirty="0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33400" y="1143000"/>
            <a:ext cx="7940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sng" dirty="0" smtClean="0"/>
              <a:t>Extensive Properties </a:t>
            </a:r>
            <a:r>
              <a:rPr lang="en-US" sz="2800" dirty="0" smtClean="0"/>
              <a:t>- depend </a:t>
            </a:r>
            <a:r>
              <a:rPr lang="en-US" sz="2800" dirty="0"/>
              <a:t>on the amount of matter that is present</a:t>
            </a:r>
            <a:r>
              <a:rPr lang="en-US" sz="2800" dirty="0" smtClean="0"/>
              <a:t>. (Will change)</a:t>
            </a:r>
            <a:endParaRPr lang="en-US" dirty="0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85800" y="3429000"/>
            <a:ext cx="77120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sng" dirty="0" smtClean="0"/>
              <a:t>Intensive Properties</a:t>
            </a:r>
            <a:r>
              <a:rPr lang="en-US" sz="2800" dirty="0" smtClean="0"/>
              <a:t> - do </a:t>
            </a:r>
            <a:r>
              <a:rPr lang="en-US" sz="2800" dirty="0"/>
              <a:t>not depend on the amount of matter present</a:t>
            </a:r>
            <a:r>
              <a:rPr lang="en-US" sz="2800" dirty="0" smtClean="0"/>
              <a:t>. (Will not change) </a:t>
            </a:r>
            <a:endParaRPr lang="en-US" dirty="0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2362200" y="4343400"/>
            <a:ext cx="18761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Melting point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362200" y="4800600"/>
            <a:ext cx="1755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Boiling point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2362200" y="5257800"/>
            <a:ext cx="11224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Density</a:t>
            </a:r>
          </a:p>
        </p:txBody>
      </p:sp>
    </p:spTree>
    <p:extLst>
      <p:ext uri="{BB962C8B-B14F-4D97-AF65-F5344CB8AC3E}">
        <p14:creationId xmlns:p14="http://schemas.microsoft.com/office/powerpoint/2010/main" val="38484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utoUpdateAnimBg="0"/>
      <p:bldP spid="11271" grpId="0" autoUpdateAnimBg="0"/>
      <p:bldP spid="11272" grpId="0" autoUpdateAnimBg="0"/>
      <p:bldP spid="11274" grpId="0" autoUpdateAnimBg="0"/>
      <p:bldP spid="11275" grpId="0" autoUpdateAnimBg="0"/>
      <p:bldP spid="11276" grpId="0" autoUpdateAnimBg="0"/>
      <p:bldP spid="11277" grpId="0" autoUpdateAnimBg="0"/>
      <p:bldP spid="11278" grpId="0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Chemical and Physical Properties of Matter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057400"/>
            <a:ext cx="2895600" cy="356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Physical Properties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- Color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- Odor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- Density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- Hardness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- Solubility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lang="en-US" sz="2400" dirty="0" smtClean="0">
                <a:latin typeface="Calibri" pitchFamily="34" charset="0"/>
              </a:rPr>
              <a:t>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Melting point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- Boiling point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600" y="2057400"/>
            <a:ext cx="3048000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lang="en-US" sz="2400" b="1" dirty="0" smtClean="0">
                <a:latin typeface="Calibri" pitchFamily="34" charset="0"/>
              </a:rPr>
              <a:t>Chemical Properties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lang="en-US" sz="2400" dirty="0" smtClean="0">
                <a:latin typeface="Calibri" pitchFamily="34" charset="0"/>
              </a:rPr>
              <a:t>-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Chemical reactions with another substance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- Reactions with   </a:t>
            </a:r>
            <a:r>
              <a:rPr kumimoji="0" lang="en-US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  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acids/bases and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other chemicals</a:t>
            </a:r>
          </a:p>
        </p:txBody>
      </p:sp>
    </p:spTree>
    <p:extLst>
      <p:ext uri="{BB962C8B-B14F-4D97-AF65-F5344CB8AC3E}">
        <p14:creationId xmlns:p14="http://schemas.microsoft.com/office/powerpoint/2010/main" val="20672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4800600" cy="762000"/>
          </a:xfrm>
        </p:spPr>
        <p:txBody>
          <a:bodyPr>
            <a:normAutofit/>
          </a:bodyPr>
          <a:lstStyle/>
          <a:p>
            <a:pPr algn="l"/>
            <a:r>
              <a:rPr lang="en-US" b="1" u="sng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Physical Change</a:t>
            </a:r>
          </a:p>
        </p:txBody>
      </p:sp>
      <p:pic>
        <p:nvPicPr>
          <p:cNvPr id="12296" name="Picture 8" descr="boiling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981200"/>
            <a:ext cx="5029200" cy="4347381"/>
          </a:xfrm>
          <a:noFill/>
          <a:ln/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52400" y="1219200"/>
            <a:ext cx="7864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>
                <a:latin typeface="Arial" charset="0"/>
              </a:rPr>
              <a:t>If the shape, size or physical state is altered, but the chemical composition stays the same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638800" y="1752600"/>
            <a:ext cx="1323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Example: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638800" y="2133600"/>
            <a:ext cx="275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Phase Changes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34000" y="27432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SOLID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LIQUID      Melting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34000" y="3124200"/>
            <a:ext cx="381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GAS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LIQUID      Condensation             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334000" y="3505200"/>
            <a:ext cx="381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SOLID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GAS	       Sublimation         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34000" y="38862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LIQUID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SOLID      Freezing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334000" y="42672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GAS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SOLID             Deposition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334000" y="4648200"/>
            <a:ext cx="381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LIQUID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GAS          Evaporation</a:t>
            </a: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3956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2" grpId="0" autoUpdateAnimBg="0"/>
      <p:bldP spid="12293" grpId="0" autoUpdateAnimBg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5181600" cy="990600"/>
          </a:xfrm>
        </p:spPr>
        <p:txBody>
          <a:bodyPr>
            <a:normAutofit/>
          </a:bodyPr>
          <a:lstStyle/>
          <a:p>
            <a:pPr algn="l"/>
            <a:r>
              <a:rPr lang="en-US" b="1" u="sng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Chemical Change</a:t>
            </a:r>
          </a:p>
        </p:txBody>
      </p:sp>
      <p:pic>
        <p:nvPicPr>
          <p:cNvPr id="13319" name="Picture 7" descr="fireworks-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057400"/>
            <a:ext cx="5105400" cy="4114800"/>
          </a:xfrm>
          <a:noFill/>
          <a:ln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769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A change in which one or more substances are converted into different substances.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334000" y="1676400"/>
            <a:ext cx="3810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/>
              <a:t>Heat and light are often evidence of a chemical change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400" dirty="0" smtClean="0"/>
              <a:t>Evidence of a Chemical Change: </a:t>
            </a:r>
          </a:p>
          <a:p>
            <a:r>
              <a:rPr lang="en-US" sz="2400" dirty="0" smtClean="0"/>
              <a:t>- Production of a gas </a:t>
            </a:r>
          </a:p>
          <a:p>
            <a:r>
              <a:rPr lang="en-US" sz="2400" dirty="0" smtClean="0"/>
              <a:t>- Formation of Precipitate </a:t>
            </a:r>
          </a:p>
          <a:p>
            <a:pPr lvl="1"/>
            <a:r>
              <a:rPr lang="en-US" sz="2400" dirty="0" smtClean="0"/>
              <a:t>- (solid forms inside a liquid)</a:t>
            </a:r>
          </a:p>
          <a:p>
            <a:r>
              <a:rPr lang="en-US" sz="2400" dirty="0" smtClean="0"/>
              <a:t>- Release or Absorption of  Energy</a:t>
            </a:r>
          </a:p>
          <a:p>
            <a:pPr lvl="1"/>
            <a:r>
              <a:rPr lang="en-US" sz="2400" dirty="0" smtClean="0"/>
              <a:t>- Temp change, light, etc. </a:t>
            </a:r>
          </a:p>
          <a:p>
            <a:r>
              <a:rPr lang="en-US" sz="2400" dirty="0" smtClean="0"/>
              <a:t>- Color Change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830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7" grpId="0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POLYMERS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Introductory Terms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05000"/>
            <a:ext cx="7010400" cy="4083050"/>
          </a:xfrm>
        </p:spPr>
        <p:txBody>
          <a:bodyPr/>
          <a:lstStyle/>
          <a:p>
            <a:pPr eaLnBrk="1" hangingPunct="1"/>
            <a:r>
              <a:rPr lang="en-US" altLang="en-US" smtClean="0"/>
              <a:t>Macromolecule = “giant” molecule of living matter</a:t>
            </a:r>
          </a:p>
          <a:p>
            <a:pPr eaLnBrk="1" hangingPunct="1"/>
            <a:r>
              <a:rPr lang="en-US" altLang="en-US" smtClean="0"/>
              <a:t>Monomer = subunits that serve as the building blocks of a polymer</a:t>
            </a:r>
          </a:p>
          <a:p>
            <a:pPr lvl="1" eaLnBrk="1" hangingPunct="1"/>
            <a:r>
              <a:rPr lang="en-US" altLang="en-US" smtClean="0"/>
              <a:t>Example: Lego block</a:t>
            </a:r>
          </a:p>
          <a:p>
            <a:pPr eaLnBrk="1" hangingPunct="1"/>
            <a:r>
              <a:rPr lang="en-US" altLang="en-US" smtClean="0"/>
              <a:t>Polymer = monomers linked together</a:t>
            </a:r>
          </a:p>
          <a:p>
            <a:pPr lvl="1" eaLnBrk="1" hangingPunct="1"/>
            <a:r>
              <a:rPr lang="en-US" altLang="en-US" smtClean="0"/>
              <a:t>Example: Lego castle</a:t>
            </a:r>
          </a:p>
        </p:txBody>
      </p:sp>
    </p:spTree>
    <p:extLst>
      <p:ext uri="{BB962C8B-B14F-4D97-AF65-F5344CB8AC3E}">
        <p14:creationId xmlns:p14="http://schemas.microsoft.com/office/powerpoint/2010/main" val="38614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Macromolecular Reactions </a:t>
            </a:r>
            <a:r>
              <a:rPr lang="en-US" altLang="en-US" smtClean="0">
                <a:sym typeface="Wingdings" panose="05000000000000000000" pitchFamily="2" charset="2"/>
              </a:rPr>
              <a:t></a:t>
            </a:r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3440113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smtClean="0"/>
              <a:t>Dehydration Synthesis:</a:t>
            </a:r>
          </a:p>
          <a:p>
            <a:pPr lvl="1" eaLnBrk="1" hangingPunct="1"/>
            <a:r>
              <a:rPr lang="en-US" altLang="en-US" sz="2400" smtClean="0"/>
              <a:t>2 molecules become covalently bonded to each other through the loss of water</a:t>
            </a:r>
          </a:p>
          <a:p>
            <a:pPr eaLnBrk="1" hangingPunct="1"/>
            <a:r>
              <a:rPr lang="en-US" altLang="en-US" sz="2600" smtClean="0"/>
              <a:t>Hydrolysis:</a:t>
            </a:r>
          </a:p>
          <a:p>
            <a:pPr lvl="1" eaLnBrk="1" hangingPunct="1"/>
            <a:r>
              <a:rPr lang="en-US" altLang="en-US" sz="2400" smtClean="0"/>
              <a:t>Water is used to break up polymers into monomers</a:t>
            </a:r>
          </a:p>
        </p:txBody>
      </p:sp>
      <p:pic>
        <p:nvPicPr>
          <p:cNvPr id="5124" name="Picture 5" descr="05-02-Polymers-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6950" y="1447800"/>
            <a:ext cx="3667125" cy="5105400"/>
          </a:xfrm>
        </p:spPr>
      </p:pic>
    </p:spTree>
    <p:extLst>
      <p:ext uri="{BB962C8B-B14F-4D97-AF65-F5344CB8AC3E}">
        <p14:creationId xmlns:p14="http://schemas.microsoft.com/office/powerpoint/2010/main" val="3774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7447</TotalTime>
  <Words>2157</Words>
  <Application>Microsoft Office PowerPoint</Application>
  <PresentationFormat>On-screen Show (4:3)</PresentationFormat>
  <Paragraphs>551</Paragraphs>
  <Slides>99</Slides>
  <Notes>15</Notes>
  <HiddenSlides>9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7" baseType="lpstr">
      <vt:lpstr>Arial</vt:lpstr>
      <vt:lpstr>Arial Black</vt:lpstr>
      <vt:lpstr>Calibri</vt:lpstr>
      <vt:lpstr>Garamond</vt:lpstr>
      <vt:lpstr>Impact</vt:lpstr>
      <vt:lpstr>Verdana</vt:lpstr>
      <vt:lpstr>Wingdings</vt:lpstr>
      <vt:lpstr>Organic</vt:lpstr>
      <vt:lpstr>Unit 6- Chemical Reactions</vt:lpstr>
      <vt:lpstr>What we will be doing this unit</vt:lpstr>
      <vt:lpstr>What is a chemical reaction?</vt:lpstr>
      <vt:lpstr>Evidence of chemical change</vt:lpstr>
      <vt:lpstr>Writing Chemical Equations</vt:lpstr>
      <vt:lpstr>Single Elements vs. Diatomics</vt:lpstr>
      <vt:lpstr>Diatomic elements</vt:lpstr>
      <vt:lpstr>Examples of Diatomics</vt:lpstr>
      <vt:lpstr>Diatomics in a chemical reaction </vt:lpstr>
      <vt:lpstr>PowerPoint Presentation</vt:lpstr>
      <vt:lpstr>PowerPoint Presentation</vt:lpstr>
      <vt:lpstr>PowerPoint Presentation</vt:lpstr>
      <vt:lpstr>Practice </vt:lpstr>
      <vt:lpstr>PowerPoint Presentation</vt:lpstr>
      <vt:lpstr>1. </vt:lpstr>
      <vt:lpstr>2</vt:lpstr>
      <vt:lpstr>3</vt:lpstr>
      <vt:lpstr>Practice/ homework </vt:lpstr>
      <vt:lpstr>Balancing Equations</vt:lpstr>
      <vt:lpstr>How many oxygens are indicated:  3 Ca(NO3)2</vt:lpstr>
      <vt:lpstr>Balancing reactions</vt:lpstr>
      <vt:lpstr>RULES! RULES! RULES!</vt:lpstr>
      <vt:lpstr>MINHO CHEMISTRY</vt:lpstr>
      <vt:lpstr>Zinc metal is mixed with Hydrochloric acid to make Zinc(II) chloride and hydrogen gas.</vt:lpstr>
      <vt:lpstr>Potassium Chlorate breaks down to create Potassium chloride and oxygen gas</vt:lpstr>
      <vt:lpstr>S8 + F2 ---&gt; SF6 </vt:lpstr>
      <vt:lpstr>Polyatomics Tricks</vt:lpstr>
      <vt:lpstr>Practice</vt:lpstr>
      <vt:lpstr>PowerPoint Presentation</vt:lpstr>
      <vt:lpstr>What patterns do you see??</vt:lpstr>
      <vt:lpstr>Combustion</vt:lpstr>
      <vt:lpstr>CH3COCH3 + O2 ---&gt; </vt:lpstr>
      <vt:lpstr>Butene - Write the combustion reaction -Balance  </vt:lpstr>
      <vt:lpstr>C2H6 + O2 ---&gt;</vt:lpstr>
      <vt:lpstr>PowerPoint Presentation</vt:lpstr>
      <vt:lpstr>Practice</vt:lpstr>
      <vt:lpstr>Get out your chart</vt:lpstr>
      <vt:lpstr>What patterns do you see??</vt:lpstr>
      <vt:lpstr>Decomposition</vt:lpstr>
      <vt:lpstr>Decomposition Reactions</vt:lpstr>
      <vt:lpstr>CaCl2 </vt:lpstr>
      <vt:lpstr>You try</vt:lpstr>
      <vt:lpstr>Practice</vt:lpstr>
      <vt:lpstr>Bellwork </vt:lpstr>
      <vt:lpstr>Bell work</vt:lpstr>
      <vt:lpstr>Quiz time</vt:lpstr>
      <vt:lpstr>Types of reactions </vt:lpstr>
      <vt:lpstr>See any patterns??</vt:lpstr>
      <vt:lpstr>Synthesis (opposite of decomposition)</vt:lpstr>
      <vt:lpstr>Synthesis Reactions</vt:lpstr>
      <vt:lpstr>Synthesis Reactions</vt:lpstr>
      <vt:lpstr>PowerPoint Presentation</vt:lpstr>
      <vt:lpstr>Practice together </vt:lpstr>
      <vt:lpstr>Practice mixed equation writing</vt:lpstr>
      <vt:lpstr>Bellwork</vt:lpstr>
      <vt:lpstr>Bell work </vt:lpstr>
      <vt:lpstr>What patterns??</vt:lpstr>
      <vt:lpstr>Single Replacement </vt:lpstr>
      <vt:lpstr>PowerPoint Presentation</vt:lpstr>
      <vt:lpstr>Single Replacement Reactions</vt:lpstr>
      <vt:lpstr>Practice Problems</vt:lpstr>
      <vt:lpstr>Practice together</vt:lpstr>
      <vt:lpstr>PowerPoint Presentation</vt:lpstr>
      <vt:lpstr>Practice on your own</vt:lpstr>
      <vt:lpstr>What patterns??</vt:lpstr>
      <vt:lpstr>Double Replacement</vt:lpstr>
      <vt:lpstr>PowerPoint Presentation</vt:lpstr>
      <vt:lpstr>Double Replacement Examples</vt:lpstr>
      <vt:lpstr>Practice together</vt:lpstr>
      <vt:lpstr>Class practice/Homework</vt:lpstr>
      <vt:lpstr>PowerPoint Presentation</vt:lpstr>
      <vt:lpstr>Bell work</vt:lpstr>
      <vt:lpstr>PowerPoint Presentation</vt:lpstr>
      <vt:lpstr>Quiz time</vt:lpstr>
      <vt:lpstr>PowerPoint Presentation</vt:lpstr>
      <vt:lpstr>Neutralization </vt:lpstr>
      <vt:lpstr>Practice</vt:lpstr>
      <vt:lpstr>PowerPoint Presentation</vt:lpstr>
      <vt:lpstr>Practice mixed equations </vt:lpstr>
      <vt:lpstr>REDOX reactions</vt:lpstr>
      <vt:lpstr>Bell work </vt:lpstr>
      <vt:lpstr>practice</vt:lpstr>
      <vt:lpstr>Matter, Mass, and Volume</vt:lpstr>
      <vt:lpstr>Mass vs. Weight</vt:lpstr>
      <vt:lpstr>Not Examples of Matter</vt:lpstr>
      <vt:lpstr>Four states of matter </vt:lpstr>
      <vt:lpstr>Solids (s)</vt:lpstr>
      <vt:lpstr>Liquids (l)</vt:lpstr>
      <vt:lpstr>Gases (g)</vt:lpstr>
      <vt:lpstr>Plasma</vt:lpstr>
      <vt:lpstr>PowerPoint Presentation</vt:lpstr>
      <vt:lpstr>Physical / chemical change review</vt:lpstr>
      <vt:lpstr>Properties of Matter</vt:lpstr>
      <vt:lpstr>Chemical and Physical Properties of Matter</vt:lpstr>
      <vt:lpstr>Physical Change</vt:lpstr>
      <vt:lpstr>Chemical Change</vt:lpstr>
      <vt:lpstr>POLYMERS</vt:lpstr>
      <vt:lpstr>Introductory Terms</vt:lpstr>
      <vt:lpstr>Macromolecular Reactions 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6- Chemical Reactions</dc:title>
  <dc:creator>cara spivey</dc:creator>
  <cp:lastModifiedBy>Benjamin Mullins</cp:lastModifiedBy>
  <cp:revision>126</cp:revision>
  <cp:lastPrinted>2017-10-17T14:58:59Z</cp:lastPrinted>
  <dcterms:created xsi:type="dcterms:W3CDTF">2016-03-21T11:39:48Z</dcterms:created>
  <dcterms:modified xsi:type="dcterms:W3CDTF">2018-10-08T14:52:34Z</dcterms:modified>
</cp:coreProperties>
</file>