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2" r:id="rId15"/>
    <p:sldId id="274" r:id="rId16"/>
    <p:sldId id="273" r:id="rId17"/>
    <p:sldId id="276" r:id="rId18"/>
    <p:sldId id="27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28" d="100"/>
          <a:sy n="28" d="100"/>
        </p:scale>
        <p:origin x="440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18EF50-BCD6-4601-9655-C2AD72633EF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044027-4355-4708-9923-FE7460306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982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mutuslab.cs.uwindsor.ca/schurko/animations/avogadro/avogadro.htm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E3316-68F0-4819-9BF0-E3C47BCB4B4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6014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E3316-68F0-4819-9BF0-E3C47BCB4B4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9503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Image/explanation</a:t>
            </a:r>
            <a:r>
              <a:rPr lang="en-US" baseline="0" dirty="0" smtClean="0"/>
              <a:t> of each particle in balloon having mass: </a:t>
            </a:r>
            <a:r>
              <a:rPr lang="en-US" dirty="0" smtClean="0"/>
              <a:t>http://www.youtube.com/watch?v=BsnS2NHIkl4</a:t>
            </a:r>
          </a:p>
          <a:p>
            <a:r>
              <a:rPr lang="en-US" dirty="0" smtClean="0"/>
              <a:t>http://www.youtube.com/watch?v=NhKtnJDUQt4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E3316-68F0-4819-9BF0-E3C47BCB4B4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6650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http://mutuslab.cs.uwindsor.ca/schurko/animations/avogadro/avogadro.htm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E3316-68F0-4819-9BF0-E3C47BCB4B4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8288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t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Balloon Animation</a:t>
            </a:r>
            <a:endParaRPr lang="en-US" dirty="0" smtClean="0">
              <a:effectLst/>
            </a:endParaRPr>
          </a:p>
          <a:p>
            <a:pPr rtl="0" fontAlgn="t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http://mutuslab.cs.uwindsor.ca/schurko/animations/avogadro/avogadro.htm</a:t>
            </a:r>
            <a:endParaRPr lang="en-US" dirty="0" smtClean="0">
              <a:effectLst/>
            </a:endParaRPr>
          </a:p>
          <a:p>
            <a:pPr rtl="0" fontAlgn="t"/>
            <a:r>
              <a:rPr lang="en-US" sz="1200" dirty="0" smtClean="0">
                <a:effectLst/>
              </a:rPr>
              <a:t>1)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  </a:t>
            </a:r>
            <a:r>
              <a:rPr lang="en-US" sz="1200" dirty="0" smtClean="0">
                <a:effectLst/>
              </a:rPr>
              <a:t>What keeps the balloon inflated?</a:t>
            </a:r>
            <a:endParaRPr lang="en-US" dirty="0" smtClean="0">
              <a:effectLst/>
            </a:endParaRPr>
          </a:p>
          <a:p>
            <a:pPr rtl="0" fontAlgn="t"/>
            <a:r>
              <a:rPr lang="en-US" sz="1200" dirty="0" smtClean="0">
                <a:effectLst/>
              </a:rPr>
              <a:t>2)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  </a:t>
            </a:r>
            <a:r>
              <a:rPr lang="en-US" sz="1200" dirty="0" smtClean="0">
                <a:effectLst/>
              </a:rPr>
              <a:t>How does the speed of the particles relate to the number of collisions with the walls of the balloon?</a:t>
            </a:r>
            <a:endParaRPr lang="en-US" dirty="0" smtClean="0">
              <a:effectLst/>
            </a:endParaRPr>
          </a:p>
          <a:p>
            <a:pPr rtl="0" fontAlgn="t"/>
            <a:r>
              <a:rPr lang="en-US" sz="1200" dirty="0" smtClean="0">
                <a:effectLst/>
              </a:rPr>
              <a:t>3)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  </a:t>
            </a:r>
            <a:r>
              <a:rPr lang="en-US" sz="1200" dirty="0" smtClean="0">
                <a:effectLst/>
              </a:rPr>
              <a:t>The balloon at the left has hydrogen (H</a:t>
            </a:r>
            <a:r>
              <a:rPr lang="en-US" sz="1200" baseline="-25000" dirty="0" smtClean="0">
                <a:effectLst/>
              </a:rPr>
              <a:t>2</a:t>
            </a:r>
            <a:r>
              <a:rPr lang="en-US" sz="1200" dirty="0" smtClean="0">
                <a:effectLst/>
              </a:rPr>
              <a:t>) and the balloon at the right has carbon dioxide (CO</a:t>
            </a:r>
            <a:r>
              <a:rPr lang="en-US" sz="1200" baseline="-25000" dirty="0" smtClean="0">
                <a:effectLst/>
              </a:rPr>
              <a:t>2</a:t>
            </a:r>
            <a:r>
              <a:rPr lang="en-US" sz="1200" dirty="0" smtClean="0">
                <a:effectLst/>
              </a:rPr>
              <a:t>). Why are the H</a:t>
            </a:r>
            <a:r>
              <a:rPr lang="en-US" sz="1200" baseline="-25000" dirty="0" smtClean="0">
                <a:effectLst/>
              </a:rPr>
              <a:t>2</a:t>
            </a:r>
            <a:r>
              <a:rPr lang="en-US" sz="1200" dirty="0" smtClean="0">
                <a:effectLst/>
              </a:rPr>
              <a:t> molecules moving faster than the CO</a:t>
            </a:r>
            <a:r>
              <a:rPr lang="en-US" sz="1200" baseline="-25000" dirty="0" smtClean="0">
                <a:effectLst/>
              </a:rPr>
              <a:t>2</a:t>
            </a:r>
            <a:r>
              <a:rPr lang="en-US" sz="1200" dirty="0" smtClean="0">
                <a:effectLst/>
              </a:rPr>
              <a:t> molecules?</a:t>
            </a:r>
            <a:endParaRPr lang="en-US" dirty="0" smtClean="0">
              <a:effectLst/>
            </a:endParaRPr>
          </a:p>
          <a:p>
            <a:pPr rtl="0" fontAlgn="t"/>
            <a:r>
              <a:rPr lang="en-US" sz="1200" dirty="0" smtClean="0">
                <a:effectLst/>
              </a:rPr>
              <a:t>4)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  </a:t>
            </a:r>
            <a:r>
              <a:rPr lang="en-US" sz="1200" dirty="0" smtClean="0">
                <a:effectLst/>
              </a:rPr>
              <a:t>Change the number of CO</a:t>
            </a:r>
            <a:r>
              <a:rPr lang="en-US" sz="1200" baseline="-25000" dirty="0" smtClean="0">
                <a:effectLst/>
              </a:rPr>
              <a:t>2</a:t>
            </a:r>
            <a:r>
              <a:rPr lang="en-US" sz="1200" dirty="0" smtClean="0">
                <a:effectLst/>
              </a:rPr>
              <a:t> particles on the right balloon to 4. What happens to the size of the balloon?</a:t>
            </a:r>
            <a:endParaRPr lang="en-US" dirty="0" smtClean="0">
              <a:effectLst/>
            </a:endParaRPr>
          </a:p>
          <a:p>
            <a:pPr rtl="0" fontAlgn="t"/>
            <a:r>
              <a:rPr lang="en-US" sz="1200" dirty="0" smtClean="0">
                <a:effectLst/>
              </a:rPr>
              <a:t>5)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  </a:t>
            </a:r>
            <a:r>
              <a:rPr lang="en-US" sz="1200" dirty="0" smtClean="0">
                <a:effectLst/>
              </a:rPr>
              <a:t>What is the relationship between the number of gas particles and volume?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E3316-68F0-4819-9BF0-E3C47BCB4B4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9397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Myth busters: http://www.youtube.com/watch?v=ejEJGNLTo84</a:t>
            </a:r>
          </a:p>
          <a:p>
            <a:r>
              <a:rPr lang="en-US" dirty="0" smtClean="0"/>
              <a:t>Behavior of gas particles when compressed (animation):</a:t>
            </a:r>
            <a:r>
              <a:rPr lang="en-US" baseline="0" dirty="0" smtClean="0"/>
              <a:t> http://www.youtube.com/watch?v=dQeCEqkE9eE</a:t>
            </a:r>
            <a:endParaRPr lang="en-US" dirty="0" smtClean="0"/>
          </a:p>
          <a:p>
            <a:r>
              <a:rPr lang="en-US" dirty="0" smtClean="0"/>
              <a:t>http://www.youtube.com/watch?v=WrM5SQrRTMM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E3316-68F0-4819-9BF0-E3C47BCB4B4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529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99586-A198-459B-99B6-17587674308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56749-6116-4371-87D2-AF530CD29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104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99586-A198-459B-99B6-17587674308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56749-6116-4371-87D2-AF530CD29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972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99586-A198-459B-99B6-17587674308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56749-6116-4371-87D2-AF530CD29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823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99586-A198-459B-99B6-17587674308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56749-6116-4371-87D2-AF530CD29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947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99586-A198-459B-99B6-17587674308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56749-6116-4371-87D2-AF530CD29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42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99586-A198-459B-99B6-17587674308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56749-6116-4371-87D2-AF530CD29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499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99586-A198-459B-99B6-17587674308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56749-6116-4371-87D2-AF530CD29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70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99586-A198-459B-99B6-17587674308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56749-6116-4371-87D2-AF530CD29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72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99586-A198-459B-99B6-17587674308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56749-6116-4371-87D2-AF530CD29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072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99586-A198-459B-99B6-17587674308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56749-6116-4371-87D2-AF530CD29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192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99586-A198-459B-99B6-17587674308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56749-6116-4371-87D2-AF530CD29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517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99586-A198-459B-99B6-17587674308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56749-6116-4371-87D2-AF530CD29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310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_p--sGYfGnU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utuslab.cs.uwindsor.ca/schurko/animations/avogadro/avogadro.htm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ejEJGNLTo84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mutuslab.cs.uwindsor.ca/schurko/animations/avogadro/avogadro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23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Gas Laws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125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0"/>
            <a:ext cx="7772400" cy="914400"/>
          </a:xfrm>
        </p:spPr>
        <p:txBody>
          <a:bodyPr/>
          <a:lstStyle/>
          <a:p>
            <a:r>
              <a:rPr lang="en-US" dirty="0" smtClean="0"/>
              <a:t>Boyle’s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859536"/>
            <a:ext cx="7772400" cy="4572000"/>
          </a:xfrm>
        </p:spPr>
        <p:txBody>
          <a:bodyPr/>
          <a:lstStyle/>
          <a:p>
            <a:r>
              <a:rPr lang="en-US" dirty="0" smtClean="0"/>
              <a:t>Pressure and volume change</a:t>
            </a:r>
          </a:p>
          <a:p>
            <a:pPr lvl="1"/>
            <a:r>
              <a:rPr lang="en-US" dirty="0" smtClean="0"/>
              <a:t>Temperature remains constant</a:t>
            </a:r>
          </a:p>
          <a:p>
            <a:pPr lvl="3"/>
            <a:r>
              <a:rPr lang="en-US" dirty="0" smtClean="0"/>
              <a:t>not included in equation</a:t>
            </a:r>
            <a:endParaRPr lang="en-US" dirty="0"/>
          </a:p>
          <a:p>
            <a:r>
              <a:rPr lang="en-US" dirty="0" smtClean="0"/>
              <a:t>Inverse relationship</a:t>
            </a:r>
          </a:p>
          <a:p>
            <a:pPr lvl="1"/>
            <a:r>
              <a:rPr lang="en-US" dirty="0" smtClean="0"/>
              <a:t>As pressure increases, volume decreases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176385" y="3246120"/>
            <a:ext cx="43143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↑ P ↓V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4152731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Boyle’s Law: 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Marshmallow in a cylinder</a:t>
            </a:r>
            <a:endParaRPr lang="en-US" dirty="0"/>
          </a:p>
        </p:txBody>
      </p:sp>
      <p:pic>
        <p:nvPicPr>
          <p:cNvPr id="8194" name="Picture 2" descr="C:\Users\bcook\Documents\Dropbox\12-13 COURSE MATERIALS\Chap 13\Ch13 Pics\BOYLE_S_GAS_LAW_0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362201"/>
            <a:ext cx="6248400" cy="2013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Users\bcook\Documents\Dropbox\12-13 COURSE MATERIALS\Chap 13\Ch13 Pics\BOYLE_S_GAS_LAW_0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724400"/>
            <a:ext cx="68256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89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Increase pressure on a balloon; volume decreases</a:t>
            </a:r>
            <a:endParaRPr lang="en-US" dirty="0"/>
          </a:p>
        </p:txBody>
      </p:sp>
      <p:pic>
        <p:nvPicPr>
          <p:cNvPr id="4" name="Picture 2" descr="C:\Users\bcook\Documents\Dropbox\12-13 COURSE MATERIALS\Chap 13\Ch13 Pics\balloon pressure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7050" y="2553494"/>
            <a:ext cx="60579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76559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Boyle’s Law: Graphing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pressure increases, volume decreases.</a:t>
            </a:r>
          </a:p>
          <a:p>
            <a:r>
              <a:rPr lang="en-US" dirty="0" smtClean="0"/>
              <a:t>Inverse </a:t>
            </a:r>
            <a:r>
              <a:rPr lang="en-US" dirty="0" smtClean="0"/>
              <a:t>relationship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876163"/>
            <a:ext cx="4095750" cy="376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86147" y="3726180"/>
            <a:ext cx="43143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↑ P ↓V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68502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0"/>
            <a:ext cx="7772400" cy="914400"/>
          </a:xfrm>
        </p:spPr>
        <p:txBody>
          <a:bodyPr/>
          <a:lstStyle/>
          <a:p>
            <a:r>
              <a:rPr lang="en-US" dirty="0" smtClean="0"/>
              <a:t>Charles’s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630936"/>
            <a:ext cx="7772400" cy="4572000"/>
          </a:xfrm>
        </p:spPr>
        <p:txBody>
          <a:bodyPr/>
          <a:lstStyle/>
          <a:p>
            <a:r>
              <a:rPr lang="en-US" dirty="0" smtClean="0"/>
              <a:t>volume and Kelvin </a:t>
            </a:r>
            <a:r>
              <a:rPr lang="en-US" dirty="0"/>
              <a:t>t</a:t>
            </a:r>
            <a:r>
              <a:rPr lang="en-US" dirty="0" smtClean="0"/>
              <a:t>emperature change</a:t>
            </a:r>
          </a:p>
          <a:p>
            <a:r>
              <a:rPr lang="en-US" dirty="0" smtClean="0"/>
              <a:t>Direct </a:t>
            </a:r>
            <a:r>
              <a:rPr lang="en-US" dirty="0" smtClean="0"/>
              <a:t>relationship</a:t>
            </a:r>
          </a:p>
          <a:p>
            <a:pPr lvl="1"/>
            <a:r>
              <a:rPr lang="en-US" dirty="0" smtClean="0"/>
              <a:t>As temperature increases, volume increases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86147" y="3726180"/>
            <a:ext cx="43143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↑ T </a:t>
            </a:r>
            <a:r>
              <a:rPr lang="en-US" sz="7200" dirty="0"/>
              <a:t>↑ </a:t>
            </a:r>
            <a:r>
              <a:rPr lang="en-US" sz="7200" dirty="0" smtClean="0"/>
              <a:t>V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876323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Charles’s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Question #ee6eb | Socrat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1777" y="2360291"/>
            <a:ext cx="9148445" cy="3282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00158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2" name="Picture 4" descr="Gas Law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0300" y="1541344"/>
            <a:ext cx="6743700" cy="448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72410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Charles’s Law: Graphing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temperature increases, volume increases</a:t>
            </a:r>
          </a:p>
          <a:p>
            <a:r>
              <a:rPr lang="en-US" dirty="0" smtClean="0"/>
              <a:t>Direct </a:t>
            </a:r>
            <a:r>
              <a:rPr lang="en-US" dirty="0" smtClean="0"/>
              <a:t>relationship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1" y="3197618"/>
            <a:ext cx="3795713" cy="3241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86147" y="3726180"/>
            <a:ext cx="43143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↑ T </a:t>
            </a:r>
            <a:r>
              <a:rPr lang="en-US" sz="7200" dirty="0"/>
              <a:t>↑ </a:t>
            </a:r>
            <a:r>
              <a:rPr lang="en-US" sz="7200" dirty="0" smtClean="0"/>
              <a:t>V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58461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Gases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are they found?</a:t>
            </a:r>
          </a:p>
          <a:p>
            <a:pPr lvl="1"/>
            <a:r>
              <a:rPr lang="en-US" dirty="0" smtClean="0"/>
              <a:t>Everywhere!</a:t>
            </a:r>
          </a:p>
          <a:p>
            <a:r>
              <a:rPr lang="en-US" dirty="0" smtClean="0"/>
              <a:t>Can we see them?</a:t>
            </a:r>
          </a:p>
          <a:p>
            <a:pPr lvl="1"/>
            <a:r>
              <a:rPr lang="en-US" dirty="0" smtClean="0"/>
              <a:t>Most are invisible</a:t>
            </a:r>
          </a:p>
          <a:p>
            <a:r>
              <a:rPr lang="en-US" dirty="0" smtClean="0"/>
              <a:t>What gases are in the atmosphere?</a:t>
            </a:r>
          </a:p>
          <a:p>
            <a:pPr lvl="1"/>
            <a:r>
              <a:rPr lang="en-US" dirty="0" smtClean="0"/>
              <a:t>78</a:t>
            </a:r>
            <a:r>
              <a:rPr lang="en-US" dirty="0"/>
              <a:t>% </a:t>
            </a:r>
            <a:r>
              <a:rPr lang="en-US" dirty="0" smtClean="0"/>
              <a:t>N</a:t>
            </a:r>
            <a:r>
              <a:rPr lang="en-US" baseline="-25000" dirty="0" smtClean="0"/>
              <a:t>2</a:t>
            </a:r>
          </a:p>
          <a:p>
            <a:pPr lvl="1"/>
            <a:r>
              <a:rPr lang="en-US" dirty="0" smtClean="0"/>
              <a:t>21</a:t>
            </a:r>
            <a:r>
              <a:rPr lang="en-US" dirty="0"/>
              <a:t>% </a:t>
            </a:r>
            <a:r>
              <a:rPr lang="en-US" dirty="0" smtClean="0"/>
              <a:t>O</a:t>
            </a:r>
            <a:r>
              <a:rPr lang="en-US" baseline="-25000" dirty="0" smtClean="0"/>
              <a:t>2</a:t>
            </a:r>
          </a:p>
          <a:p>
            <a:pPr lvl="1"/>
            <a:r>
              <a:rPr lang="en-US" dirty="0" smtClean="0"/>
              <a:t>1</a:t>
            </a:r>
            <a:r>
              <a:rPr lang="en-US" dirty="0"/>
              <a:t>% </a:t>
            </a:r>
            <a:r>
              <a:rPr lang="en-US" dirty="0" err="1" smtClean="0"/>
              <a:t>Ar</a:t>
            </a:r>
            <a:endParaRPr lang="en-US" dirty="0" smtClean="0"/>
          </a:p>
          <a:p>
            <a:pPr lvl="1"/>
            <a:r>
              <a:rPr lang="en-US" dirty="0" smtClean="0"/>
              <a:t>&lt; </a:t>
            </a:r>
            <a:r>
              <a:rPr lang="en-US" dirty="0"/>
              <a:t>1%CO</a:t>
            </a:r>
            <a:r>
              <a:rPr lang="en-US" baseline="-25000" dirty="0"/>
              <a:t>2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181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Explanation of characteristics of gases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50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Gases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2930" indent="-514350">
              <a:buFont typeface="+mj-lt"/>
              <a:buAutoNum type="arabicParenR"/>
            </a:pPr>
            <a:r>
              <a:rPr lang="en-US" dirty="0" smtClean="0"/>
              <a:t>Have </a:t>
            </a:r>
            <a:r>
              <a:rPr lang="en-US" dirty="0"/>
              <a:t>mass &amp; occupy space.</a:t>
            </a:r>
          </a:p>
          <a:p>
            <a:pPr marL="582930" indent="-514350">
              <a:buFont typeface="+mj-lt"/>
              <a:buAutoNum type="arabicParenR"/>
            </a:pPr>
            <a:r>
              <a:rPr lang="en-US" dirty="0" smtClean="0"/>
              <a:t>Separated </a:t>
            </a:r>
            <a:r>
              <a:rPr lang="en-US" dirty="0"/>
              <a:t>by relatively large distances.</a:t>
            </a:r>
          </a:p>
          <a:p>
            <a:pPr marL="582930" indent="-514350">
              <a:buFont typeface="+mj-lt"/>
              <a:buAutoNum type="arabicParenR"/>
            </a:pPr>
            <a:r>
              <a:rPr lang="en-US" dirty="0" smtClean="0"/>
              <a:t>Are </a:t>
            </a:r>
            <a:r>
              <a:rPr lang="en-US" dirty="0"/>
              <a:t>in constant, rapid, random motion.</a:t>
            </a:r>
          </a:p>
          <a:p>
            <a:pPr marL="582930" indent="-514350">
              <a:buFont typeface="+mj-lt"/>
              <a:buAutoNum type="arabicParenR"/>
            </a:pPr>
            <a:r>
              <a:rPr lang="en-US" dirty="0" smtClean="0"/>
              <a:t>Exert </a:t>
            </a:r>
            <a:r>
              <a:rPr lang="en-US" dirty="0"/>
              <a:t>pressure when collide with walls of container.</a:t>
            </a:r>
          </a:p>
          <a:p>
            <a:pPr marL="582930" indent="-514350">
              <a:buFont typeface="+mj-lt"/>
              <a:buAutoNum type="arabicParenR"/>
            </a:pPr>
            <a:r>
              <a:rPr lang="en-US" dirty="0" smtClean="0"/>
              <a:t>Easy </a:t>
            </a:r>
            <a:r>
              <a:rPr lang="en-US" dirty="0"/>
              <a:t>to compress.</a:t>
            </a:r>
          </a:p>
          <a:p>
            <a:pPr marL="582930" indent="-514350">
              <a:buFont typeface="+mj-lt"/>
              <a:buAutoNum type="arabicParenR"/>
            </a:pPr>
            <a:r>
              <a:rPr lang="en-US" dirty="0" smtClean="0"/>
              <a:t>Gases </a:t>
            </a:r>
            <a:r>
              <a:rPr lang="en-US" dirty="0"/>
              <a:t>with lightest mass travel </a:t>
            </a:r>
            <a:r>
              <a:rPr lang="en-US" dirty="0" smtClean="0"/>
              <a:t>fastest.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088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337" y="288758"/>
            <a:ext cx="10082463" cy="1137706"/>
          </a:xfrm>
        </p:spPr>
        <p:txBody>
          <a:bodyPr/>
          <a:lstStyle/>
          <a:p>
            <a:r>
              <a:rPr lang="en-US" dirty="0" smtClean="0"/>
              <a:t>1) Have mass and occupy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764" y="1426464"/>
            <a:ext cx="7772400" cy="4907760"/>
          </a:xfrm>
        </p:spPr>
        <p:txBody>
          <a:bodyPr>
            <a:normAutofit/>
          </a:bodyPr>
          <a:lstStyle/>
          <a:p>
            <a:r>
              <a:rPr lang="en-US" dirty="0" smtClean="0"/>
              <a:t>Matter: “anything that has mass and takes up space”</a:t>
            </a:r>
          </a:p>
          <a:p>
            <a:pPr lvl="1"/>
            <a:r>
              <a:rPr lang="en-US" dirty="0" smtClean="0"/>
              <a:t>Gases do both of these!</a:t>
            </a:r>
          </a:p>
          <a:p>
            <a:pPr lvl="1"/>
            <a:r>
              <a:rPr lang="en-US" dirty="0" smtClean="0"/>
              <a:t>Ex) molar masses of gases on the periodic table</a:t>
            </a:r>
          </a:p>
          <a:p>
            <a:r>
              <a:rPr lang="en-US" dirty="0" smtClean="0"/>
              <a:t>Make a prediction: </a:t>
            </a:r>
          </a:p>
          <a:p>
            <a:pPr lvl="1"/>
            <a:r>
              <a:rPr lang="en-US" dirty="0" smtClean="0"/>
              <a:t>The mass of a soccer ball </a:t>
            </a:r>
            <a:r>
              <a:rPr lang="en-US" u="sng" dirty="0" smtClean="0"/>
              <a:t>de</a:t>
            </a:r>
            <a:r>
              <a:rPr lang="en-US" dirty="0" smtClean="0"/>
              <a:t>flated</a:t>
            </a:r>
          </a:p>
          <a:p>
            <a:pPr lvl="1"/>
            <a:r>
              <a:rPr lang="en-US" dirty="0" smtClean="0"/>
              <a:t>The mass of a soccer ball </a:t>
            </a:r>
            <a:r>
              <a:rPr lang="en-US" u="sng" dirty="0" smtClean="0"/>
              <a:t>in</a:t>
            </a:r>
            <a:r>
              <a:rPr lang="en-US" dirty="0" smtClean="0"/>
              <a:t>flated</a:t>
            </a:r>
          </a:p>
          <a:p>
            <a:pPr lvl="1"/>
            <a:r>
              <a:rPr lang="en-US" dirty="0" smtClean="0"/>
              <a:t>The same, heavier, lighter??</a:t>
            </a:r>
          </a:p>
          <a:p>
            <a:pPr lvl="2"/>
            <a:r>
              <a:rPr lang="en-US" dirty="0"/>
              <a:t>Watch video: </a:t>
            </a:r>
            <a:endParaRPr lang="en-US" dirty="0" smtClean="0"/>
          </a:p>
          <a:p>
            <a:pPr lvl="2"/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://www.youtube.com/watch?v=_p--</a:t>
            </a:r>
            <a:r>
              <a:rPr lang="en-US" dirty="0" smtClean="0">
                <a:hlinkClick r:id="rId3"/>
              </a:rPr>
              <a:t>sGYfGnU</a:t>
            </a:r>
            <a:r>
              <a:rPr lang="en-US" dirty="0" smtClean="0"/>
              <a:t> </a:t>
            </a:r>
          </a:p>
          <a:p>
            <a:pPr lvl="1"/>
            <a:endParaRPr lang="en-US" dirty="0" smtClean="0"/>
          </a:p>
        </p:txBody>
      </p:sp>
      <p:pic>
        <p:nvPicPr>
          <p:cNvPr id="3074" name="Picture 2" descr="http://john.do/wp-content/uploads/2013/05/soccer-ball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07" r="19375"/>
          <a:stretch/>
        </p:blipFill>
        <p:spPr bwMode="auto">
          <a:xfrm>
            <a:off x="8271164" y="3657600"/>
            <a:ext cx="2396836" cy="218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899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263" y="633663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2) Separated by relatively large distances</a:t>
            </a:r>
            <a:br>
              <a:rPr lang="en-US" dirty="0" smtClean="0"/>
            </a:br>
            <a:r>
              <a:rPr lang="en-US" dirty="0" smtClean="0"/>
              <a:t>3) Constant, rapid, random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5350" y="2205903"/>
            <a:ext cx="7772400" cy="4572000"/>
          </a:xfrm>
        </p:spPr>
        <p:txBody>
          <a:bodyPr/>
          <a:lstStyle/>
          <a:p>
            <a:r>
              <a:rPr lang="en-US" dirty="0" smtClean="0"/>
              <a:t>Gases molecules are spread further apart and move much faster than solids and liquids</a:t>
            </a:r>
          </a:p>
          <a:p>
            <a:r>
              <a:rPr lang="en-US" dirty="0" smtClean="0"/>
              <a:t>They never stop moving!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1716" y="3439390"/>
            <a:ext cx="4476750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 descr="http://www.kshitij-school.com/Study-Material/Class-9/Science/Matter/States-of-matter/1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534"/>
          <a:stretch/>
        </p:blipFill>
        <p:spPr bwMode="auto">
          <a:xfrm>
            <a:off x="597569" y="3723410"/>
            <a:ext cx="6477000" cy="2001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962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132" y="353291"/>
            <a:ext cx="83058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4) Exert pressure when collide with walls of container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132" y="1517073"/>
            <a:ext cx="4800600" cy="3581400"/>
          </a:xfrm>
        </p:spPr>
        <p:txBody>
          <a:bodyPr/>
          <a:lstStyle/>
          <a:p>
            <a:r>
              <a:rPr lang="en-US" dirty="0" smtClean="0"/>
              <a:t>Ex) a helium filled balloon</a:t>
            </a:r>
          </a:p>
          <a:p>
            <a:pPr lvl="1"/>
            <a:r>
              <a:rPr lang="en-US" dirty="0" smtClean="0"/>
              <a:t>The helium on the inside of the balloon exerts pressure on the inside walls of the balloon</a:t>
            </a:r>
          </a:p>
          <a:p>
            <a:pPr lvl="1"/>
            <a:r>
              <a:rPr lang="en-US" dirty="0" smtClean="0"/>
              <a:t>The gas molecules in the atmosphere collide with the outside walls of the balloon</a:t>
            </a:r>
            <a:endParaRPr lang="en-US" dirty="0"/>
          </a:p>
        </p:txBody>
      </p:sp>
      <p:pic>
        <p:nvPicPr>
          <p:cNvPr id="6146" name="Picture 2" descr="http://www.spacegrant.montana.edu/msiproject/images/pressur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3864" y="1295400"/>
            <a:ext cx="3684137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2590800" y="4779818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411480" indent="-342900" algn="l" rtl="0" eaLnBrk="1" latinLnBrk="0" hangingPunct="1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0664" indent="-28575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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1872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3"/>
              <a:buChar char="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3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447800" y="5029200"/>
            <a:ext cx="9220200" cy="1676400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411480" indent="-342900" algn="l" rtl="0" eaLnBrk="1" latinLnBrk="0" hangingPunct="1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0664" indent="-28575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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1872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3"/>
              <a:buChar char="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3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/>
              <a:t>Ex) more particles = more pressure = balloon inflated more </a:t>
            </a:r>
          </a:p>
          <a:p>
            <a:pPr lvl="1"/>
            <a:r>
              <a:rPr lang="en-US" sz="2800" dirty="0">
                <a:hlinkClick r:id="rId4"/>
              </a:rPr>
              <a:t>http://mutuslab.cs.uwindsor.ca/schurko/animations/avogadro/avogadro.htm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472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013" y="206618"/>
            <a:ext cx="7772400" cy="914400"/>
          </a:xfrm>
        </p:spPr>
        <p:txBody>
          <a:bodyPr/>
          <a:lstStyle/>
          <a:p>
            <a:r>
              <a:rPr lang="en-US" dirty="0" smtClean="0"/>
              <a:t>5) Easy to compress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3810000"/>
            <a:ext cx="7391401" cy="426720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Demo: textbooks on cylinder</a:t>
            </a:r>
          </a:p>
          <a:p>
            <a:pPr lvl="1"/>
            <a:r>
              <a:rPr lang="en-US" dirty="0" smtClean="0"/>
              <a:t>Convenient for transporting commercial gases </a:t>
            </a:r>
          </a:p>
          <a:p>
            <a:pPr lvl="2"/>
            <a:r>
              <a:rPr lang="en-US" dirty="0" smtClean="0"/>
              <a:t>Liquid propane, acetylene, oxygen</a:t>
            </a:r>
          </a:p>
          <a:p>
            <a:pPr lvl="1"/>
            <a:r>
              <a:rPr lang="en-US" dirty="0" smtClean="0"/>
              <a:t>Can be hazardous</a:t>
            </a:r>
          </a:p>
          <a:p>
            <a:pPr lvl="3"/>
            <a:r>
              <a:rPr lang="en-US" dirty="0" err="1" smtClean="0"/>
              <a:t>MythBusters</a:t>
            </a:r>
            <a:r>
              <a:rPr lang="en-US" dirty="0" smtClean="0"/>
              <a:t>:</a:t>
            </a:r>
          </a:p>
          <a:p>
            <a:pPr marL="182880" indent="0">
              <a:buNone/>
            </a:pPr>
            <a:r>
              <a:rPr lang="en-US" sz="2400" dirty="0">
                <a:hlinkClick r:id="rId3"/>
              </a:rPr>
              <a:t>http://www.youtube.com/watch?v=ejEJGNLTo84</a:t>
            </a:r>
            <a:endParaRPr lang="en-US" sz="2400" dirty="0"/>
          </a:p>
        </p:txBody>
      </p:sp>
      <p:pic>
        <p:nvPicPr>
          <p:cNvPr id="7170" name="Picture 2" descr="http://bloximages.newyork1.vip.townnews.com/kmaland.com/content/tncms/assets/v3/editorial/b/ab/bab39d0c-7ddf-11e3-81e1-001a4bcf6878/52d67db460a89.preview-300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45"/>
          <a:stretch/>
        </p:blipFill>
        <p:spPr bwMode="auto">
          <a:xfrm>
            <a:off x="8160413" y="4800600"/>
            <a:ext cx="2507587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www.centralwelding.com/images-2012/compressed-gas-cylinders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1" y="1828801"/>
            <a:ext cx="2046633" cy="2069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C:\Users\bcook\Documents\Dropbox\12-13 COURSE MATERIALS\Chap 13\Ch13 Pics\ESCI015GASES004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8845" y="1502019"/>
            <a:ext cx="3623136" cy="2260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1981200" y="870438"/>
            <a:ext cx="9220200" cy="126316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411480" indent="-342900" algn="l" rtl="0" eaLnBrk="1" latinLnBrk="0" hangingPunct="1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0664" indent="-28575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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1872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3"/>
              <a:buChar char="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3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/>
              <a:t>Because there is so much space between gas molecules</a:t>
            </a:r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180234" y="1502018"/>
            <a:ext cx="2601567" cy="783982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592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7063" y="533400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6) Gases with the lightest mass travel fastest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11480" lvl="1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r>
              <a:rPr lang="en-US" dirty="0" smtClean="0"/>
              <a:t>Animation: </a:t>
            </a:r>
            <a:r>
              <a:rPr lang="en-US" sz="2800" dirty="0">
                <a:hlinkClick r:id="rId2"/>
              </a:rPr>
              <a:t>http://mutuslab.cs.uwindsor.ca/schurko/animations/avogadro/avogadro.htm</a:t>
            </a:r>
            <a:endParaRPr lang="en-US" dirty="0"/>
          </a:p>
          <a:p>
            <a:pPr lvl="3"/>
            <a:r>
              <a:rPr lang="en-US" dirty="0"/>
              <a:t>The balloon at the left has hydrogen (H</a:t>
            </a:r>
            <a:r>
              <a:rPr lang="en-US" baseline="-25000" dirty="0"/>
              <a:t>2</a:t>
            </a:r>
            <a:r>
              <a:rPr lang="en-US" dirty="0"/>
              <a:t>) and the balloon at the right has carbon dioxide (CO</a:t>
            </a:r>
            <a:r>
              <a:rPr lang="en-US" baseline="-25000" dirty="0"/>
              <a:t>2</a:t>
            </a:r>
            <a:r>
              <a:rPr lang="en-US" dirty="0"/>
              <a:t>). Why are the H</a:t>
            </a:r>
            <a:r>
              <a:rPr lang="en-US" baseline="-25000" dirty="0"/>
              <a:t>2</a:t>
            </a:r>
            <a:r>
              <a:rPr lang="en-US" dirty="0"/>
              <a:t> molecules moving faster than the CO</a:t>
            </a:r>
            <a:r>
              <a:rPr lang="en-US" baseline="-25000" dirty="0"/>
              <a:t>2</a:t>
            </a:r>
            <a:r>
              <a:rPr lang="en-US" dirty="0"/>
              <a:t> molecules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557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472</Words>
  <Application>Microsoft Office PowerPoint</Application>
  <PresentationFormat>Widescreen</PresentationFormat>
  <Paragraphs>94</Paragraphs>
  <Slides>18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Wingdings</vt:lpstr>
      <vt:lpstr>Office Theme</vt:lpstr>
      <vt:lpstr>Gases</vt:lpstr>
      <vt:lpstr>Characteristics of Gases</vt:lpstr>
      <vt:lpstr>Explanation of characteristics of gases</vt:lpstr>
      <vt:lpstr>Characteristics of Gases</vt:lpstr>
      <vt:lpstr>1) Have mass and occupy space</vt:lpstr>
      <vt:lpstr>2) Separated by relatively large distances 3) Constant, rapid, random motion</vt:lpstr>
      <vt:lpstr>4) Exert pressure when collide with walls of container</vt:lpstr>
      <vt:lpstr>5) Easy to compress</vt:lpstr>
      <vt:lpstr>6) Gases with the lightest mass travel fastest</vt:lpstr>
      <vt:lpstr>Gas Laws</vt:lpstr>
      <vt:lpstr>Boyle’s Law</vt:lpstr>
      <vt:lpstr>Boyle’s Law: Demo</vt:lpstr>
      <vt:lpstr>Increase pressure on a balloon; volume decreases</vt:lpstr>
      <vt:lpstr>Boyle’s Law: Graphing</vt:lpstr>
      <vt:lpstr>Charles’s Law</vt:lpstr>
      <vt:lpstr>Charles’s Law</vt:lpstr>
      <vt:lpstr>PowerPoint Presentation</vt:lpstr>
      <vt:lpstr>Charles’s Law: Graphing</vt:lpstr>
    </vt:vector>
  </TitlesOfParts>
  <Company>Salem City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Gases</dc:title>
  <dc:creator>Cara Spivey</dc:creator>
  <cp:lastModifiedBy>Cara Spivey</cp:lastModifiedBy>
  <cp:revision>9</cp:revision>
  <dcterms:created xsi:type="dcterms:W3CDTF">2020-04-10T18:44:27Z</dcterms:created>
  <dcterms:modified xsi:type="dcterms:W3CDTF">2020-04-19T21:32:56Z</dcterms:modified>
</cp:coreProperties>
</file>