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046E1-96D4-44FF-A783-F6BB31979A9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1047B-8697-45C1-BF7E-1FFD2E3D2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3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6E3081-723D-43EA-8D36-7C9FD32EE4F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22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EA67EA-CCD6-4496-AC70-43F3975CCED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74628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DC25FC-1532-48C9-A80B-B77BB8484CC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481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2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9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320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85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64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45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75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4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2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7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0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7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8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1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2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5126649-5EA6-4826-BEB2-610656E85908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9171-580D-4CDE-BF79-819E89FE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95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MACROMOLECULES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Large molecules made by the joining of smaller molecules (small makes big)</a:t>
            </a:r>
          </a:p>
          <a:p>
            <a:r>
              <a:rPr lang="en-US" u="sng" dirty="0" smtClean="0">
                <a:effectLst/>
              </a:rPr>
              <a:t>4 Types of Organic Macromolecules in the body:</a:t>
            </a:r>
          </a:p>
          <a:p>
            <a:r>
              <a:rPr lang="en-US" b="1" dirty="0" smtClean="0">
                <a:effectLst/>
              </a:rPr>
              <a:t>Carbohydrates </a:t>
            </a:r>
            <a:r>
              <a:rPr lang="en-US" dirty="0" smtClean="0">
                <a:effectLst/>
              </a:rPr>
              <a:t>(sugars)</a:t>
            </a:r>
          </a:p>
          <a:p>
            <a:r>
              <a:rPr lang="en-US" b="1" dirty="0" smtClean="0">
                <a:effectLst/>
              </a:rPr>
              <a:t>Lipids</a:t>
            </a:r>
            <a:r>
              <a:rPr lang="en-US" dirty="0" smtClean="0">
                <a:effectLst/>
              </a:rPr>
              <a:t> (fats, oils)</a:t>
            </a:r>
          </a:p>
          <a:p>
            <a:r>
              <a:rPr lang="en-US" b="1" dirty="0" smtClean="0">
                <a:effectLst/>
              </a:rPr>
              <a:t>Proteins</a:t>
            </a:r>
            <a:r>
              <a:rPr lang="en-US" dirty="0" smtClean="0">
                <a:effectLst/>
              </a:rPr>
              <a:t> (amino acids, meats, beans)</a:t>
            </a:r>
          </a:p>
          <a:p>
            <a:r>
              <a:rPr lang="en-US" b="1" dirty="0" smtClean="0">
                <a:effectLst/>
              </a:rPr>
              <a:t>Nucleic Acids </a:t>
            </a:r>
            <a:r>
              <a:rPr lang="en-US" dirty="0" smtClean="0">
                <a:effectLst/>
              </a:rPr>
              <a:t>(DNA &amp; RNA)</a:t>
            </a:r>
          </a:p>
        </p:txBody>
      </p:sp>
    </p:spTree>
    <p:extLst>
      <p:ext uri="{BB962C8B-B14F-4D97-AF65-F5344CB8AC3E}">
        <p14:creationId xmlns:p14="http://schemas.microsoft.com/office/powerpoint/2010/main" val="40180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Polymerization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Organic substances – Carbon based composition</a:t>
            </a:r>
          </a:p>
          <a:p>
            <a:pPr eaLnBrk="1" hangingPunct="1">
              <a:defRPr/>
            </a:pPr>
            <a:r>
              <a:rPr lang="en-US" dirty="0"/>
              <a:t>Small monomers join together in different arrangements to form polymers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3000" dirty="0"/>
              <a:t>Monomers </a:t>
            </a:r>
            <a:r>
              <a:rPr lang="en-US" sz="3000" dirty="0">
                <a:sym typeface="Wingdings" pitchFamily="2" charset="2"/>
              </a:rPr>
              <a:t> Polymers  Macromolecules</a:t>
            </a:r>
          </a:p>
          <a:p>
            <a:pPr eaLnBrk="1" hangingPunct="1">
              <a:defRPr/>
            </a:pPr>
            <a:r>
              <a:rPr lang="en-US" sz="3000" dirty="0">
                <a:sym typeface="Wingdings" pitchFamily="2" charset="2"/>
              </a:rPr>
              <a:t>All four Macromolecules are?</a:t>
            </a:r>
          </a:p>
          <a:p>
            <a:pPr lvl="1">
              <a:defRPr/>
            </a:pPr>
            <a:r>
              <a:rPr lang="en-US" sz="1600" dirty="0">
                <a:sym typeface="Wingdings" pitchFamily="2" charset="2"/>
              </a:rPr>
              <a:t>They have smaller units that make them up called?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183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Dehydration Synthesis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Dehydration = remove water</a:t>
            </a:r>
          </a:p>
          <a:p>
            <a:pPr>
              <a:defRPr/>
            </a:pPr>
            <a:r>
              <a:rPr lang="en-US" dirty="0"/>
              <a:t>Synthesis = join together or </a:t>
            </a:r>
            <a:r>
              <a:rPr lang="en-US" dirty="0" smtClean="0"/>
              <a:t>build</a:t>
            </a:r>
          </a:p>
          <a:p>
            <a:pPr>
              <a:defRPr/>
            </a:pPr>
            <a:r>
              <a:rPr lang="en-US" dirty="0" smtClean="0"/>
              <a:t>Saccharide = Sugar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When </a:t>
            </a:r>
            <a:r>
              <a:rPr lang="en-US" u="sng" dirty="0"/>
              <a:t>monosaccharides </a:t>
            </a:r>
            <a:r>
              <a:rPr lang="en-US" dirty="0"/>
              <a:t>join to form larger </a:t>
            </a:r>
            <a:r>
              <a:rPr lang="en-US" u="sng" dirty="0"/>
              <a:t>disaccharides</a:t>
            </a:r>
            <a:r>
              <a:rPr lang="en-US" dirty="0"/>
              <a:t> they lose a molecule of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72707" name="Line 8"/>
          <p:cNvSpPr>
            <a:spLocks noChangeShapeType="1"/>
          </p:cNvSpPr>
          <p:nvPr/>
        </p:nvSpPr>
        <p:spPr bwMode="auto">
          <a:xfrm>
            <a:off x="3810000" y="3962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08" name="Text Box 9"/>
          <p:cNvSpPr txBox="1">
            <a:spLocks noChangeArrowheads="1"/>
          </p:cNvSpPr>
          <p:nvPr/>
        </p:nvSpPr>
        <p:spPr bwMode="auto">
          <a:xfrm>
            <a:off x="3733800" y="4114800"/>
            <a:ext cx="4812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OH</a:t>
            </a:r>
          </a:p>
        </p:txBody>
      </p:sp>
      <p:sp>
        <p:nvSpPr>
          <p:cNvPr id="72709" name="Line 10"/>
          <p:cNvSpPr>
            <a:spLocks noChangeShapeType="1"/>
          </p:cNvSpPr>
          <p:nvPr/>
        </p:nvSpPr>
        <p:spPr bwMode="auto">
          <a:xfrm flipH="1">
            <a:off x="4572000" y="38862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0" name="Text Box 11"/>
          <p:cNvSpPr txBox="1">
            <a:spLocks noChangeArrowheads="1"/>
          </p:cNvSpPr>
          <p:nvPr/>
        </p:nvSpPr>
        <p:spPr bwMode="auto">
          <a:xfrm>
            <a:off x="4267200" y="4191000"/>
            <a:ext cx="4812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HO</a:t>
            </a:r>
          </a:p>
        </p:txBody>
      </p:sp>
      <p:sp>
        <p:nvSpPr>
          <p:cNvPr id="72711" name="Text Box 12"/>
          <p:cNvSpPr txBox="1">
            <a:spLocks noChangeArrowheads="1"/>
          </p:cNvSpPr>
          <p:nvPr/>
        </p:nvSpPr>
        <p:spPr bwMode="auto">
          <a:xfrm>
            <a:off x="4038600" y="3657601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+</a:t>
            </a:r>
          </a:p>
        </p:txBody>
      </p:sp>
      <p:sp>
        <p:nvSpPr>
          <p:cNvPr id="72712" name="Text Box 13"/>
          <p:cNvSpPr txBox="1">
            <a:spLocks noChangeArrowheads="1"/>
          </p:cNvSpPr>
          <p:nvPr/>
        </p:nvSpPr>
        <p:spPr bwMode="auto">
          <a:xfrm>
            <a:off x="5943600" y="3657601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=</a:t>
            </a:r>
          </a:p>
        </p:txBody>
      </p:sp>
      <p:sp>
        <p:nvSpPr>
          <p:cNvPr id="72713" name="AutoShape 14"/>
          <p:cNvSpPr>
            <a:spLocks noChangeArrowheads="1"/>
          </p:cNvSpPr>
          <p:nvPr/>
        </p:nvSpPr>
        <p:spPr bwMode="auto">
          <a:xfrm>
            <a:off x="2743201" y="350520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2714" name="AutoShape 15"/>
          <p:cNvSpPr>
            <a:spLocks noChangeArrowheads="1"/>
          </p:cNvSpPr>
          <p:nvPr/>
        </p:nvSpPr>
        <p:spPr bwMode="auto">
          <a:xfrm>
            <a:off x="4648201" y="342900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2715" name="AutoShape 16"/>
          <p:cNvSpPr>
            <a:spLocks noChangeArrowheads="1"/>
          </p:cNvSpPr>
          <p:nvPr/>
        </p:nvSpPr>
        <p:spPr bwMode="auto">
          <a:xfrm>
            <a:off x="6629401" y="350520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2716" name="AutoShape 17"/>
          <p:cNvSpPr>
            <a:spLocks noChangeArrowheads="1"/>
          </p:cNvSpPr>
          <p:nvPr/>
        </p:nvSpPr>
        <p:spPr bwMode="auto">
          <a:xfrm>
            <a:off x="8153401" y="350520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2717" name="Line 18"/>
          <p:cNvSpPr>
            <a:spLocks noChangeShapeType="1"/>
          </p:cNvSpPr>
          <p:nvPr/>
        </p:nvSpPr>
        <p:spPr bwMode="auto">
          <a:xfrm>
            <a:off x="7696200" y="3962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8" name="Line 19"/>
          <p:cNvSpPr>
            <a:spLocks noChangeShapeType="1"/>
          </p:cNvSpPr>
          <p:nvPr/>
        </p:nvSpPr>
        <p:spPr bwMode="auto">
          <a:xfrm flipH="1">
            <a:off x="8001000" y="39624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9" name="Text Box 20"/>
          <p:cNvSpPr txBox="1">
            <a:spLocks noChangeArrowheads="1"/>
          </p:cNvSpPr>
          <p:nvPr/>
        </p:nvSpPr>
        <p:spPr bwMode="auto">
          <a:xfrm>
            <a:off x="7772400" y="4038600"/>
            <a:ext cx="3369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O</a:t>
            </a:r>
          </a:p>
        </p:txBody>
      </p:sp>
      <p:sp>
        <p:nvSpPr>
          <p:cNvPr id="72720" name="Text Box 21"/>
          <p:cNvSpPr txBox="1">
            <a:spLocks noChangeArrowheads="1"/>
          </p:cNvSpPr>
          <p:nvPr/>
        </p:nvSpPr>
        <p:spPr bwMode="auto">
          <a:xfrm>
            <a:off x="9280525" y="3697289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+</a:t>
            </a:r>
          </a:p>
        </p:txBody>
      </p:sp>
      <p:sp>
        <p:nvSpPr>
          <p:cNvPr id="72721" name="Text Box 22"/>
          <p:cNvSpPr txBox="1">
            <a:spLocks noChangeArrowheads="1"/>
          </p:cNvSpPr>
          <p:nvPr/>
        </p:nvSpPr>
        <p:spPr bwMode="auto">
          <a:xfrm>
            <a:off x="9753601" y="3733801"/>
            <a:ext cx="6848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H</a:t>
            </a:r>
            <a:r>
              <a:rPr lang="en-US" sz="2400" baseline="-25000"/>
              <a:t>2</a:t>
            </a:r>
            <a:r>
              <a:rPr lang="en-US" sz="240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00173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Hydrolysis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Reverse of dehydration synthesis </a:t>
            </a:r>
          </a:p>
          <a:p>
            <a:pPr eaLnBrk="1" hangingPunct="1">
              <a:defRPr/>
            </a:pPr>
            <a:r>
              <a:rPr lang="en-US" dirty="0"/>
              <a:t>Add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74755" name="AutoShape 4"/>
          <p:cNvSpPr>
            <a:spLocks noChangeArrowheads="1"/>
          </p:cNvSpPr>
          <p:nvPr/>
        </p:nvSpPr>
        <p:spPr bwMode="auto">
          <a:xfrm>
            <a:off x="2362201" y="381000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4756" name="AutoShape 5"/>
          <p:cNvSpPr>
            <a:spLocks noChangeArrowheads="1"/>
          </p:cNvSpPr>
          <p:nvPr/>
        </p:nvSpPr>
        <p:spPr bwMode="auto">
          <a:xfrm>
            <a:off x="3962401" y="381000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4757" name="Line 7"/>
          <p:cNvSpPr>
            <a:spLocks noChangeShapeType="1"/>
          </p:cNvSpPr>
          <p:nvPr/>
        </p:nvSpPr>
        <p:spPr bwMode="auto">
          <a:xfrm>
            <a:off x="3429000" y="4267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8" name="Line 8"/>
          <p:cNvSpPr>
            <a:spLocks noChangeShapeType="1"/>
          </p:cNvSpPr>
          <p:nvPr/>
        </p:nvSpPr>
        <p:spPr bwMode="auto">
          <a:xfrm flipH="1">
            <a:off x="3810000" y="4267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Text Box 9"/>
          <p:cNvSpPr txBox="1">
            <a:spLocks noChangeArrowheads="1"/>
          </p:cNvSpPr>
          <p:nvPr/>
        </p:nvSpPr>
        <p:spPr bwMode="auto">
          <a:xfrm>
            <a:off x="3489325" y="4354513"/>
            <a:ext cx="354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/>
              <a:t>O</a:t>
            </a:r>
          </a:p>
        </p:txBody>
      </p:sp>
      <p:sp>
        <p:nvSpPr>
          <p:cNvPr id="74760" name="Text Box 10"/>
          <p:cNvSpPr txBox="1">
            <a:spLocks noChangeArrowheads="1"/>
          </p:cNvSpPr>
          <p:nvPr/>
        </p:nvSpPr>
        <p:spPr bwMode="auto">
          <a:xfrm>
            <a:off x="5181600" y="4038601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+</a:t>
            </a:r>
          </a:p>
        </p:txBody>
      </p:sp>
      <p:sp>
        <p:nvSpPr>
          <p:cNvPr id="74761" name="Text Box 11"/>
          <p:cNvSpPr txBox="1">
            <a:spLocks noChangeArrowheads="1"/>
          </p:cNvSpPr>
          <p:nvPr/>
        </p:nvSpPr>
        <p:spPr bwMode="auto">
          <a:xfrm>
            <a:off x="5638801" y="4038601"/>
            <a:ext cx="6848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H</a:t>
            </a:r>
            <a:r>
              <a:rPr lang="en-US" sz="2400" baseline="-25000"/>
              <a:t>2</a:t>
            </a:r>
            <a:r>
              <a:rPr lang="en-US" sz="2400"/>
              <a:t>O</a:t>
            </a:r>
          </a:p>
        </p:txBody>
      </p:sp>
      <p:sp>
        <p:nvSpPr>
          <p:cNvPr id="74762" name="Text Box 12"/>
          <p:cNvSpPr txBox="1">
            <a:spLocks noChangeArrowheads="1"/>
          </p:cNvSpPr>
          <p:nvPr/>
        </p:nvSpPr>
        <p:spPr bwMode="auto">
          <a:xfrm>
            <a:off x="6477000" y="4038601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=</a:t>
            </a:r>
          </a:p>
        </p:txBody>
      </p:sp>
      <p:sp>
        <p:nvSpPr>
          <p:cNvPr id="74763" name="AutoShape 13"/>
          <p:cNvSpPr>
            <a:spLocks noChangeArrowheads="1"/>
          </p:cNvSpPr>
          <p:nvPr/>
        </p:nvSpPr>
        <p:spPr bwMode="auto">
          <a:xfrm>
            <a:off x="7010401" y="388620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4764" name="AutoShape 14"/>
          <p:cNvSpPr>
            <a:spLocks noChangeArrowheads="1"/>
          </p:cNvSpPr>
          <p:nvPr/>
        </p:nvSpPr>
        <p:spPr bwMode="auto">
          <a:xfrm>
            <a:off x="8686801" y="3886200"/>
            <a:ext cx="1057275" cy="9144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4765" name="Line 15"/>
          <p:cNvSpPr>
            <a:spLocks noChangeShapeType="1"/>
          </p:cNvSpPr>
          <p:nvPr/>
        </p:nvSpPr>
        <p:spPr bwMode="auto">
          <a:xfrm>
            <a:off x="8077200" y="4343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6" name="Text Box 16"/>
          <p:cNvSpPr txBox="1">
            <a:spLocks noChangeArrowheads="1"/>
          </p:cNvSpPr>
          <p:nvPr/>
        </p:nvSpPr>
        <p:spPr bwMode="auto">
          <a:xfrm>
            <a:off x="8061325" y="4456113"/>
            <a:ext cx="4812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OH</a:t>
            </a:r>
          </a:p>
        </p:txBody>
      </p:sp>
      <p:sp>
        <p:nvSpPr>
          <p:cNvPr id="74767" name="Line 17"/>
          <p:cNvSpPr>
            <a:spLocks noChangeShapeType="1"/>
          </p:cNvSpPr>
          <p:nvPr/>
        </p:nvSpPr>
        <p:spPr bwMode="auto">
          <a:xfrm flipH="1" flipV="1">
            <a:off x="8458200" y="4038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768" name="Text Box 18"/>
          <p:cNvSpPr txBox="1">
            <a:spLocks noChangeArrowheads="1"/>
          </p:cNvSpPr>
          <p:nvPr/>
        </p:nvSpPr>
        <p:spPr bwMode="auto">
          <a:xfrm>
            <a:off x="8153400" y="3810000"/>
            <a:ext cx="4812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HO</a:t>
            </a:r>
          </a:p>
        </p:txBody>
      </p:sp>
    </p:spTree>
    <p:extLst>
      <p:ext uri="{BB962C8B-B14F-4D97-AF65-F5344CB8AC3E}">
        <p14:creationId xmlns:p14="http://schemas.microsoft.com/office/powerpoint/2010/main" val="249637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429</TotalTime>
  <Words>138</Words>
  <Application>Microsoft Office PowerPoint</Application>
  <PresentationFormat>Widescreen</PresentationFormat>
  <Paragraphs>42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Wingdings 3</vt:lpstr>
      <vt:lpstr>Ion</vt:lpstr>
      <vt:lpstr>MACROMOLECULES</vt:lpstr>
      <vt:lpstr>Polymerization</vt:lpstr>
      <vt:lpstr>Dehydration Synthesis</vt:lpstr>
      <vt:lpstr>Hydrolysis</vt:lpstr>
    </vt:vector>
  </TitlesOfParts>
  <Company>Franklin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MACROMOLECULES</dc:title>
  <dc:creator>Benjamin Mullins</dc:creator>
  <cp:lastModifiedBy>Benjamin Mullins</cp:lastModifiedBy>
  <cp:revision>6</cp:revision>
  <dcterms:created xsi:type="dcterms:W3CDTF">2017-10-17T12:19:29Z</dcterms:created>
  <dcterms:modified xsi:type="dcterms:W3CDTF">2018-10-08T14:53:48Z</dcterms:modified>
</cp:coreProperties>
</file>