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49"/>
  </p:handoutMasterIdLst>
  <p:sldIdLst>
    <p:sldId id="256" r:id="rId2"/>
    <p:sldId id="318" r:id="rId3"/>
    <p:sldId id="319" r:id="rId4"/>
    <p:sldId id="295" r:id="rId5"/>
    <p:sldId id="299" r:id="rId6"/>
    <p:sldId id="328" r:id="rId7"/>
    <p:sldId id="297" r:id="rId8"/>
    <p:sldId id="298" r:id="rId9"/>
    <p:sldId id="327" r:id="rId10"/>
    <p:sldId id="301" r:id="rId11"/>
    <p:sldId id="296" r:id="rId12"/>
    <p:sldId id="300" r:id="rId13"/>
    <p:sldId id="257" r:id="rId14"/>
    <p:sldId id="258" r:id="rId15"/>
    <p:sldId id="259" r:id="rId16"/>
    <p:sldId id="260" r:id="rId17"/>
    <p:sldId id="326" r:id="rId18"/>
    <p:sldId id="316" r:id="rId19"/>
    <p:sldId id="279" r:id="rId20"/>
    <p:sldId id="280" r:id="rId21"/>
    <p:sldId id="262" r:id="rId22"/>
    <p:sldId id="281" r:id="rId23"/>
    <p:sldId id="317" r:id="rId24"/>
    <p:sldId id="313" r:id="rId25"/>
    <p:sldId id="321" r:id="rId26"/>
    <p:sldId id="268" r:id="rId27"/>
    <p:sldId id="314" r:id="rId28"/>
    <p:sldId id="270" r:id="rId29"/>
    <p:sldId id="329" r:id="rId30"/>
    <p:sldId id="271" r:id="rId31"/>
    <p:sldId id="323" r:id="rId32"/>
    <p:sldId id="324" r:id="rId33"/>
    <p:sldId id="325" r:id="rId34"/>
    <p:sldId id="274" r:id="rId35"/>
    <p:sldId id="303" r:id="rId36"/>
    <p:sldId id="309" r:id="rId37"/>
    <p:sldId id="304" r:id="rId38"/>
    <p:sldId id="330" r:id="rId39"/>
    <p:sldId id="322" r:id="rId40"/>
    <p:sldId id="311" r:id="rId41"/>
    <p:sldId id="331" r:id="rId42"/>
    <p:sldId id="310" r:id="rId43"/>
    <p:sldId id="312" r:id="rId44"/>
    <p:sldId id="305" r:id="rId45"/>
    <p:sldId id="306" r:id="rId46"/>
    <p:sldId id="307" r:id="rId47"/>
    <p:sldId id="308" r:id="rId4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983"/>
          </a:xfrm>
          <a:prstGeom prst="rect">
            <a:avLst/>
          </a:prstGeom>
        </p:spPr>
        <p:txBody>
          <a:bodyPr vert="horz" lIns="93571" tIns="46785" rIns="93571" bIns="4678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983"/>
          </a:xfrm>
          <a:prstGeom prst="rect">
            <a:avLst/>
          </a:prstGeom>
        </p:spPr>
        <p:txBody>
          <a:bodyPr vert="horz" lIns="93571" tIns="46785" rIns="93571" bIns="46785" rtlCol="0"/>
          <a:lstStyle>
            <a:lvl1pPr algn="r">
              <a:defRPr sz="1200"/>
            </a:lvl1pPr>
          </a:lstStyle>
          <a:p>
            <a:pPr>
              <a:defRPr/>
            </a:pPr>
            <a:fld id="{B2353E43-D762-4852-ADB3-FECE03A27C6D}" type="datetimeFigureOut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792"/>
            <a:ext cx="3037840" cy="464983"/>
          </a:xfrm>
          <a:prstGeom prst="rect">
            <a:avLst/>
          </a:prstGeom>
        </p:spPr>
        <p:txBody>
          <a:bodyPr vert="horz" lIns="93571" tIns="46785" rIns="93571" bIns="4678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792"/>
            <a:ext cx="3037840" cy="464983"/>
          </a:xfrm>
          <a:prstGeom prst="rect">
            <a:avLst/>
          </a:prstGeom>
        </p:spPr>
        <p:txBody>
          <a:bodyPr vert="horz" lIns="93571" tIns="46785" rIns="93571" bIns="46785" rtlCol="0" anchor="b"/>
          <a:lstStyle>
            <a:lvl1pPr algn="r">
              <a:defRPr sz="1200"/>
            </a:lvl1pPr>
          </a:lstStyle>
          <a:p>
            <a:pPr>
              <a:defRPr/>
            </a:pPr>
            <a:fld id="{4DA828F8-7A53-4631-B429-DE1E41A51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90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9736D-FFB4-43F0-9C3E-4A8974CE4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6CD71-8C49-4F6F-A814-A45507528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407BD-3FED-4A7E-8719-26DA629A3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19F3B-DBFF-450D-910C-89F938C08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51624-B2E3-4082-B426-98D6AFD6E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F0A3A-4E53-4FF4-A999-5C5CF0837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D01E9-32F6-4A7B-9A91-6F3C97302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EF837-7829-4045-8EC8-90317E426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CF8C8-76DF-4FFF-A695-9E163657D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D4CB9-CB5C-46F8-8864-00B312336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CDE28-B42D-4761-89EA-BCB5667E4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53046-65AA-4331-8715-F2DAB9D6D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E8077-F768-43CC-B817-71EFACF25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0D27119-F95A-4252-A4EC-F32635812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3" r:id="rId2"/>
    <p:sldLayoutId id="2147483748" r:id="rId3"/>
    <p:sldLayoutId id="2147483744" r:id="rId4"/>
    <p:sldLayoutId id="2147483745" r:id="rId5"/>
    <p:sldLayoutId id="2147483749" r:id="rId6"/>
    <p:sldLayoutId id="2147483750" r:id="rId7"/>
    <p:sldLayoutId id="2147483751" r:id="rId8"/>
    <p:sldLayoutId id="2147483752" r:id="rId9"/>
    <p:sldLayoutId id="2147483746" r:id="rId10"/>
    <p:sldLayoutId id="2147483753" r:id="rId11"/>
    <p:sldLayoutId id="2147483754" r:id="rId12"/>
    <p:sldLayoutId id="2147483755" r:id="rId13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Nuclear%20Meltdown.mp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Nuclear%20Fusion%20Test.mp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snews.com/news/three-years-later-fukushima-radiation-leaves-towns-eerily-empty/" TargetMode="External"/><Relationship Id="rId2" Type="http://schemas.openxmlformats.org/officeDocument/2006/relationships/hyperlink" Target="http://content.time.com/time/video/player/0,32068,833602970001_2059584,00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Nuclear%20Fission%20Video.mp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Nuclear Chemistry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Half-life etc.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Nuclear Fission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hlinkClick r:id="rId2" action="ppaction://hlinkfile"/>
              </a:rPr>
              <a:t>Watch: Nuclear Meltdown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Nuclear Fusion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Nuclear Fusion – Chemical reaction where two or more nuclei “fuse” together to form a single, heavier atom…Like Stars!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5842" name="Picture 2" descr="http://ts3.mm.bing.net/images/thumbnail.aspx?q=1202975351686&amp;id=b8a48b66666caefe282eee626e1cb2f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514600"/>
            <a:ext cx="5562600" cy="402361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Nuclear 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hlinkClick r:id="rId2" action="ppaction://hlinkfile"/>
              </a:rPr>
              <a:t>Watch: The Power of Nuclear Fusion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7772400" cy="1462088"/>
          </a:xfrm>
        </p:spPr>
        <p:txBody>
          <a:bodyPr/>
          <a:lstStyle/>
          <a:p>
            <a:pPr eaLnBrk="1" hangingPunct="1"/>
            <a:r>
              <a:rPr lang="en-US" smtClean="0"/>
              <a:t>What is in an atom?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chemeClr val="accent1"/>
                </a:solidFill>
              </a:rPr>
              <a:t>Protons</a:t>
            </a:r>
          </a:p>
          <a:p>
            <a:pPr eaLnBrk="1" hangingPunct="1"/>
            <a:r>
              <a:rPr lang="en-US" sz="2800" smtClean="0">
                <a:solidFill>
                  <a:schemeClr val="accent1"/>
                </a:solidFill>
              </a:rPr>
              <a:t>Neutrons</a:t>
            </a:r>
          </a:p>
          <a:p>
            <a:pPr eaLnBrk="1" hangingPunct="1"/>
            <a:r>
              <a:rPr lang="en-US" sz="2800" smtClean="0">
                <a:solidFill>
                  <a:schemeClr val="accent1"/>
                </a:solidFill>
              </a:rPr>
              <a:t>Electrons</a:t>
            </a:r>
          </a:p>
        </p:txBody>
      </p:sp>
      <p:sp>
        <p:nvSpPr>
          <p:cNvPr id="11268" name="Oval 7"/>
          <p:cNvSpPr>
            <a:spLocks noChangeArrowheads="1"/>
          </p:cNvSpPr>
          <p:nvPr/>
        </p:nvSpPr>
        <p:spPr bwMode="auto">
          <a:xfrm>
            <a:off x="5257800" y="3581400"/>
            <a:ext cx="15240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P+</a:t>
            </a:r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5775325" y="438785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n</a:t>
            </a:r>
            <a:r>
              <a:rPr lang="en-US" sz="1800" baseline="3000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1270" name="Oval 10"/>
          <p:cNvSpPr>
            <a:spLocks noChangeArrowheads="1"/>
          </p:cNvSpPr>
          <p:nvPr/>
        </p:nvSpPr>
        <p:spPr bwMode="auto">
          <a:xfrm>
            <a:off x="4648200" y="2819400"/>
            <a:ext cx="2895600" cy="3048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>
            <a:off x="5775325" y="2819400"/>
            <a:ext cx="854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30000"/>
              <a:t>_</a:t>
            </a:r>
          </a:p>
        </p:txBody>
      </p:sp>
      <p:sp>
        <p:nvSpPr>
          <p:cNvPr id="11272" name="Line 12"/>
          <p:cNvSpPr>
            <a:spLocks noChangeShapeType="1"/>
          </p:cNvSpPr>
          <p:nvPr/>
        </p:nvSpPr>
        <p:spPr bwMode="auto">
          <a:xfrm>
            <a:off x="2895600" y="4419600"/>
            <a:ext cx="24384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Text Box 13"/>
          <p:cNvSpPr txBox="1">
            <a:spLocks noChangeArrowheads="1"/>
          </p:cNvSpPr>
          <p:nvPr/>
        </p:nvSpPr>
        <p:spPr bwMode="auto">
          <a:xfrm>
            <a:off x="1219200" y="4038600"/>
            <a:ext cx="1752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Nucleons –</a:t>
            </a:r>
            <a:r>
              <a:rPr lang="en-US" sz="1800"/>
              <a:t> protons or neutrons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Nuclide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209800" y="2819400"/>
            <a:ext cx="396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900"/>
              <a:t>X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2514600" y="3200400"/>
            <a:ext cx="7620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2514600" y="48006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accent1"/>
                </a:solidFill>
              </a:rPr>
              <a:t>Z</a:t>
            </a: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5715000" y="3352800"/>
            <a:ext cx="2209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accent1"/>
                </a:solidFill>
              </a:rPr>
              <a:t>Nuclide- an atom identified by its number of protons and neutrons</a:t>
            </a:r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>
            <a:off x="1600200" y="2895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 flipV="1">
            <a:off x="1447800" y="51816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0" y="5803900"/>
            <a:ext cx="14478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Atomic Number</a:t>
            </a:r>
          </a:p>
          <a:p>
            <a:pPr>
              <a:spcBef>
                <a:spcPct val="50000"/>
              </a:spcBef>
            </a:pPr>
            <a:r>
              <a:rPr lang="en-US" sz="1800"/>
              <a:t># protons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0" y="2057400"/>
            <a:ext cx="1752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Mass Number</a:t>
            </a:r>
          </a:p>
          <a:p>
            <a:pPr>
              <a:spcBef>
                <a:spcPct val="50000"/>
              </a:spcBef>
            </a:pPr>
            <a:r>
              <a:rPr lang="en-US" sz="1800"/>
              <a:t># protons &amp; # neutrons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Isotopes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Atoms of an element with different # neutrons (different mass numbers)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066800" y="4495800"/>
            <a:ext cx="152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/>
              <a:t>Te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581400" y="4495800"/>
            <a:ext cx="152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/>
              <a:t>Te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248400" y="4495800"/>
            <a:ext cx="152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/>
              <a:t>Te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85800" y="5410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52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019800" y="533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52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276600" y="5410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52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57200" y="4572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122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895600" y="4648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124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638800" y="4648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128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Radioactive Decay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Radioactivity – the process of an UNSTABLE nucleus emitting one or more particles and electromagnetic radiation energy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nuclear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Mass cannot be created or destroyed</a:t>
            </a:r>
          </a:p>
          <a:p>
            <a:endParaRPr lang="en-US" dirty="0" smtClean="0"/>
          </a:p>
          <a:p>
            <a:r>
              <a:rPr lang="en-US" dirty="0" smtClean="0"/>
              <a:t>SO– the total mass number and atomic number of one side must be equal to the total mass number and atomic number on the other</a:t>
            </a:r>
          </a:p>
          <a:p>
            <a:endParaRPr lang="en-US" dirty="0" smtClean="0"/>
          </a:p>
          <a:p>
            <a:r>
              <a:rPr lang="en-US" dirty="0" smtClean="0"/>
              <a:t>Blank is either filled in with “particle” or element.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particles should be a review..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Proton</a:t>
            </a:r>
          </a:p>
          <a:p>
            <a:pPr lvl="1"/>
            <a:r>
              <a:rPr lang="en-US" dirty="0" smtClean="0"/>
              <a:t>What is the charge on a proton?</a:t>
            </a:r>
          </a:p>
          <a:p>
            <a:pPr lvl="1"/>
            <a:r>
              <a:rPr lang="en-US" dirty="0" smtClean="0"/>
              <a:t>Symbol: </a:t>
            </a:r>
          </a:p>
          <a:p>
            <a:pPr lvl="1"/>
            <a:r>
              <a:rPr lang="en-US" dirty="0" smtClean="0"/>
              <a:t>Stopped by:  a few sheets of paper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Neutron</a:t>
            </a:r>
          </a:p>
          <a:p>
            <a:pPr lvl="2"/>
            <a:r>
              <a:rPr lang="en-US" dirty="0" smtClean="0"/>
              <a:t>What is the charge on a neutron?</a:t>
            </a:r>
          </a:p>
          <a:p>
            <a:pPr lvl="2"/>
            <a:r>
              <a:rPr lang="en-US" dirty="0" smtClean="0"/>
              <a:t>Symbol: 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Stopped by: a few centimeters of lead</a:t>
            </a:r>
            <a:endParaRPr lang="en-US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2133600"/>
            <a:ext cx="1981200" cy="485775"/>
          </a:xfrm>
          <a:prstGeom prst="rect">
            <a:avLst/>
          </a:prstGeom>
          <a:noFill/>
        </p:spPr>
      </p:pic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5029200"/>
            <a:ext cx="1676400" cy="66794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Alpha Decay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Unstable nucleus releasing 2 protons, 2 neutrons</a:t>
            </a:r>
          </a:p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It is the same as the nucleus of a helium atom </a:t>
            </a:r>
          </a:p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Least dangerous type of radiation</a:t>
            </a:r>
          </a:p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Stopped by paper</a:t>
            </a:r>
          </a:p>
          <a:p>
            <a:pPr eaLnBrk="1" hangingPunct="1"/>
            <a:endParaRPr lang="en-US" dirty="0" smtClean="0">
              <a:solidFill>
                <a:schemeClr val="accent1"/>
              </a:solidFill>
            </a:endParaRPr>
          </a:p>
          <a:p>
            <a:pPr eaLnBrk="1" hangingPunct="1"/>
            <a:endParaRPr lang="en-US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dirty="0" smtClean="0"/>
              <a:t>Symbolized by </a:t>
            </a:r>
            <a:r>
              <a:rPr lang="en-US" dirty="0" smtClean="0">
                <a:sym typeface="Symbol" pitchFamily="18" charset="2"/>
              </a:rPr>
              <a:t>, </a:t>
            </a:r>
            <a:r>
              <a:rPr lang="en-US" baseline="30000" dirty="0" smtClean="0">
                <a:sym typeface="Symbol" pitchFamily="18" charset="2"/>
              </a:rPr>
              <a:t>+2</a:t>
            </a:r>
            <a:r>
              <a:rPr lang="en-US" dirty="0" smtClean="0">
                <a:sym typeface="Symbol" pitchFamily="18" charset="2"/>
              </a:rPr>
              <a:t>, or      </a:t>
            </a:r>
            <a:r>
              <a:rPr lang="en-US" dirty="0" smtClean="0"/>
              <a:t>He</a:t>
            </a:r>
          </a:p>
          <a:p>
            <a:pPr eaLnBrk="1" hangingPunct="1"/>
            <a:endParaRPr lang="en-U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Nuclear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Nuclear Fission</a:t>
            </a:r>
          </a:p>
          <a:p>
            <a:endParaRPr lang="en-US" dirty="0" smtClean="0"/>
          </a:p>
          <a:p>
            <a:r>
              <a:rPr lang="en-US" dirty="0" smtClean="0"/>
              <a:t>Nuclear Fusion</a:t>
            </a:r>
          </a:p>
          <a:p>
            <a:endParaRPr lang="en-US" dirty="0" smtClean="0"/>
          </a:p>
          <a:p>
            <a:r>
              <a:rPr lang="en-US" dirty="0" smtClean="0"/>
              <a:t>Radioactive Decay</a:t>
            </a:r>
          </a:p>
          <a:p>
            <a:endParaRPr lang="en-US" dirty="0" smtClean="0"/>
          </a:p>
          <a:p>
            <a:r>
              <a:rPr lang="en-US" dirty="0" smtClean="0"/>
              <a:t>Can you think of any nuclear related disasters?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Beta decay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Fast Moving Electron</a:t>
            </a:r>
          </a:p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Neutron is a proton and electron together</a:t>
            </a:r>
          </a:p>
          <a:p>
            <a:pPr lvl="1" eaLnBrk="1" hangingPunct="1"/>
            <a:r>
              <a:rPr lang="en-US" dirty="0" smtClean="0">
                <a:solidFill>
                  <a:schemeClr val="accent1"/>
                </a:solidFill>
              </a:rPr>
              <a:t>Neutron splits, proton stays in nucleus, and electron is emitted</a:t>
            </a:r>
          </a:p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Stopped by heavy clothing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eaLnBrk="1" hangingPunct="1"/>
            <a:endParaRPr lang="en-US" dirty="0" smtClean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505200"/>
            <a:ext cx="3224464" cy="159543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Beta decay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7772400" cy="60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C    </a:t>
            </a:r>
            <a:r>
              <a:rPr lang="en-US" smtClean="0">
                <a:sym typeface="Wingdings" pitchFamily="2" charset="2"/>
              </a:rPr>
              <a:t>    N  +  e</a:t>
            </a:r>
            <a:endParaRPr lang="en-US" smtClean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590800" y="1828800"/>
            <a:ext cx="685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14</a:t>
            </a:r>
          </a:p>
          <a:p>
            <a:pPr algn="ctr">
              <a:spcBef>
                <a:spcPct val="50000"/>
              </a:spcBef>
            </a:pPr>
            <a:r>
              <a:rPr lang="en-US" sz="1800"/>
              <a:t>6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343400" y="1828800"/>
            <a:ext cx="685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14</a:t>
            </a:r>
          </a:p>
          <a:p>
            <a:pPr algn="ctr">
              <a:spcBef>
                <a:spcPct val="50000"/>
              </a:spcBef>
            </a:pPr>
            <a:r>
              <a:rPr lang="en-US" sz="1800"/>
              <a:t>7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486400" y="1828800"/>
            <a:ext cx="685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0</a:t>
            </a:r>
          </a:p>
          <a:p>
            <a:pPr algn="ctr">
              <a:spcBef>
                <a:spcPct val="50000"/>
              </a:spcBef>
            </a:pPr>
            <a:r>
              <a:rPr lang="en-US" sz="1800"/>
              <a:t>-1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203325" y="2940050"/>
            <a:ext cx="687705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The atomic number changes because the neutron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has decayed into a proton and an electron. </a:t>
            </a:r>
          </a:p>
          <a:p>
            <a:endParaRPr lang="en-US" sz="1800" dirty="0">
              <a:solidFill>
                <a:schemeClr val="accent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The electron is released as a beta particle.</a:t>
            </a:r>
          </a:p>
          <a:p>
            <a:endParaRPr lang="en-US" sz="1800" dirty="0">
              <a:solidFill>
                <a:schemeClr val="accent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The proton stays in the nucleus adding to the atomic 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number. </a:t>
            </a:r>
          </a:p>
          <a:p>
            <a:endParaRPr lang="en-US" sz="1800" dirty="0">
              <a:solidFill>
                <a:schemeClr val="accent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The atomic weight stays the same.  Why?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295400" y="5867400"/>
            <a:ext cx="685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 neutron weighs the same as a proton.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4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4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Gamma decay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Very energetic photons (packets of energy)</a:t>
            </a:r>
          </a:p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No specific structure</a:t>
            </a:r>
          </a:p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Most dangerous</a:t>
            </a:r>
          </a:p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Similar to x-rays</a:t>
            </a:r>
          </a:p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Stopped by lead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267200"/>
            <a:ext cx="7467600" cy="1066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Anti-particle to an electron</a:t>
            </a:r>
          </a:p>
          <a:p>
            <a:r>
              <a:rPr lang="en-US" dirty="0" smtClean="0"/>
              <a:t>Nuclei with too many protons can become stable by emitting positrons. </a:t>
            </a:r>
          </a:p>
          <a:p>
            <a:r>
              <a:rPr lang="en-US" dirty="0" smtClean="0"/>
              <a:t>Stopped by: heavy clothing</a:t>
            </a:r>
          </a:p>
          <a:p>
            <a:endParaRPr lang="en-US" dirty="0" smtClean="0"/>
          </a:p>
          <a:p>
            <a:r>
              <a:rPr lang="en-US" dirty="0" smtClean="0"/>
              <a:t>Positron emission</a:t>
            </a:r>
            <a:r>
              <a:rPr lang="en-US" dirty="0" smtClean="0">
                <a:sym typeface="Wingdings" pitchFamily="2" charset="2"/>
              </a:rPr>
              <a:t> proton emits a positron</a:t>
            </a:r>
          </a:p>
          <a:p>
            <a:r>
              <a:rPr lang="en-US" dirty="0" smtClean="0">
                <a:sym typeface="Wingdings" pitchFamily="2" charset="2"/>
              </a:rPr>
              <a:t>Symbol : </a:t>
            </a:r>
            <a:endParaRPr lang="en-US" dirty="0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3810000"/>
            <a:ext cx="3810000" cy="1524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Nuclear Particles &amp; Rays </a:t>
            </a:r>
            <a:br>
              <a:rPr lang="en-US" altLang="en-US" sz="3600" dirty="0" smtClean="0"/>
            </a:br>
            <a:endParaRPr lang="en-US" altLang="en-US" sz="3600" dirty="0" smtClean="0"/>
          </a:p>
        </p:txBody>
      </p:sp>
      <p:graphicFrame>
        <p:nvGraphicFramePr>
          <p:cNvPr id="19525" name="Group 69"/>
          <p:cNvGraphicFramePr>
            <a:graphicFrameLocks noGrp="1"/>
          </p:cNvGraphicFramePr>
          <p:nvPr>
            <p:ph idx="1"/>
          </p:nvPr>
        </p:nvGraphicFramePr>
        <p:xfrm>
          <a:off x="609600" y="1371600"/>
          <a:ext cx="7924800" cy="4572002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6544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Particle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Mass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amu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Charge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Proton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1.007276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4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Neutron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1.008664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sym typeface="Symbol" pitchFamily="18" charset="2"/>
                        </a:rPr>
                        <a:t> particle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0.000548580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4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Positron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0.000548580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sym typeface="Symbol" pitchFamily="18" charset="2"/>
                        </a:rPr>
                        <a:t> particle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4.00147492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4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sym typeface="Symbol" pitchFamily="18" charset="2"/>
                        </a:rPr>
                        <a:t>Gamma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Balancing Nuclear Equations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/>
              <a:t>The sum of all atomic numbers and mass numbers must be equal on each side of the equation.</a:t>
            </a:r>
          </a:p>
          <a:p>
            <a:pPr eaLnBrk="1" hangingPunct="1"/>
            <a:r>
              <a:rPr lang="en-US" dirty="0" smtClean="0"/>
              <a:t>Know the definitions of your particles, and this part will be easy.</a:t>
            </a:r>
          </a:p>
          <a:p>
            <a:pPr eaLnBrk="1" hangingPunct="1"/>
            <a:endParaRPr lang="en-US" dirty="0" smtClean="0"/>
          </a:p>
          <a:p>
            <a:pPr lvl="2" eaLnBrk="1" hangingPunct="1"/>
            <a:r>
              <a:rPr lang="en-US" dirty="0" smtClean="0"/>
              <a:t>Gather info</a:t>
            </a:r>
          </a:p>
          <a:p>
            <a:pPr lvl="2" eaLnBrk="1" hangingPunct="1"/>
            <a:r>
              <a:rPr lang="en-US" dirty="0" smtClean="0"/>
              <a:t>Plan work</a:t>
            </a:r>
          </a:p>
          <a:p>
            <a:pPr lvl="2" eaLnBrk="1" hangingPunct="1"/>
            <a:r>
              <a:rPr lang="en-US" dirty="0" smtClean="0"/>
              <a:t>Calculate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 this: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1600200"/>
            <a:ext cx="8134350" cy="1066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Sample Problem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What product is formed when polonium-212 emits an alpha particle?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68" y="1676400"/>
            <a:ext cx="8710863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49556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Fukushima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http://content.time.com/time/video/player/0,32068,833602970001_2059584,00.html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http://www.cbsnews.com/news/three-years-later-fukushima-radiation-leaves-towns-eerily-empty/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Balance these Eqtns.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609600" indent="-609600" eaLnBrk="1" hangingPunct="1">
              <a:lnSpc>
                <a:spcPct val="135000"/>
              </a:lnSpc>
              <a:buFont typeface="Wingdings 3" pitchFamily="18" charset="2"/>
              <a:buNone/>
            </a:pPr>
            <a:r>
              <a:rPr lang="en-US" smtClean="0"/>
              <a:t>	 Po  </a:t>
            </a:r>
            <a:r>
              <a:rPr lang="en-US" smtClean="0">
                <a:sym typeface="Wingdings" pitchFamily="2" charset="2"/>
              </a:rPr>
              <a:t>    He + _________</a:t>
            </a:r>
          </a:p>
          <a:p>
            <a:pPr marL="609600" indent="-609600" eaLnBrk="1" hangingPunct="1">
              <a:lnSpc>
                <a:spcPct val="135000"/>
              </a:lnSpc>
              <a:buFont typeface="Wingdings 3" pitchFamily="18" charset="2"/>
              <a:buNone/>
            </a:pPr>
            <a:endParaRPr lang="en-US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135000"/>
              </a:lnSpc>
              <a:buFont typeface="Wingdings 3" pitchFamily="18" charset="2"/>
              <a:buNone/>
            </a:pPr>
            <a:r>
              <a:rPr lang="en-US" smtClean="0">
                <a:sym typeface="Wingdings" pitchFamily="2" charset="2"/>
              </a:rPr>
              <a:t>	 Pm    beta decay</a:t>
            </a:r>
          </a:p>
          <a:p>
            <a:pPr marL="609600" indent="-609600" eaLnBrk="1" hangingPunct="1">
              <a:lnSpc>
                <a:spcPct val="135000"/>
              </a:lnSpc>
              <a:buFont typeface="Wingdings 3" pitchFamily="18" charset="2"/>
              <a:buNone/>
            </a:pPr>
            <a:endParaRPr lang="en-US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135000"/>
              </a:lnSpc>
              <a:buFont typeface="Wingdings 3" pitchFamily="18" charset="2"/>
              <a:buNone/>
            </a:pPr>
            <a:r>
              <a:rPr lang="en-US" smtClean="0">
                <a:sym typeface="Wingdings" pitchFamily="2" charset="2"/>
              </a:rPr>
              <a:t>	 Es  +  He       n  + _________</a:t>
            </a:r>
            <a:endParaRPr lang="en-US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85800" y="1295400"/>
            <a:ext cx="593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218</a:t>
            </a:r>
          </a:p>
          <a:p>
            <a:pPr algn="ctr"/>
            <a:r>
              <a:rPr lang="en-US"/>
              <a:t>84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85800" y="2438400"/>
            <a:ext cx="593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142</a:t>
            </a:r>
          </a:p>
          <a:p>
            <a:pPr algn="ctr"/>
            <a:r>
              <a:rPr lang="en-US"/>
              <a:t>61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85800" y="3657600"/>
            <a:ext cx="593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253</a:t>
            </a:r>
          </a:p>
          <a:p>
            <a:pPr algn="ctr"/>
            <a:r>
              <a:rPr lang="en-US"/>
              <a:t>99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209800" y="1295400"/>
            <a:ext cx="32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4</a:t>
            </a:r>
          </a:p>
          <a:p>
            <a:pPr algn="ctr"/>
            <a:r>
              <a:rPr lang="en-US"/>
              <a:t>2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828800" y="3733800"/>
            <a:ext cx="32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4</a:t>
            </a:r>
          </a:p>
          <a:p>
            <a:pPr algn="ctr"/>
            <a:r>
              <a:rPr lang="en-US"/>
              <a:t>2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124200" y="3733800"/>
            <a:ext cx="32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1</a:t>
            </a:r>
          </a:p>
          <a:p>
            <a:pPr algn="ctr"/>
            <a:r>
              <a:rPr lang="en-US"/>
              <a:t>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 what we already know: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makes up the atomic mass?</a:t>
            </a:r>
          </a:p>
          <a:p>
            <a:endParaRPr lang="en-US" dirty="0" smtClean="0"/>
          </a:p>
          <a:p>
            <a:r>
              <a:rPr lang="en-US" dirty="0" smtClean="0"/>
              <a:t>What is the atomic number?</a:t>
            </a:r>
          </a:p>
          <a:p>
            <a:endParaRPr lang="en-US" dirty="0" smtClean="0"/>
          </a:p>
          <a:p>
            <a:r>
              <a:rPr lang="en-US" dirty="0" smtClean="0"/>
              <a:t>What is an isotope?</a:t>
            </a:r>
          </a:p>
          <a:p>
            <a:endParaRPr lang="en-US" dirty="0" smtClean="0"/>
          </a:p>
          <a:p>
            <a:r>
              <a:rPr lang="en-US" dirty="0" smtClean="0"/>
              <a:t>What is an ion?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752600"/>
          <a:ext cx="8305800" cy="400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300"/>
                <a:gridCol w="1384300"/>
                <a:gridCol w="1384300"/>
                <a:gridCol w="1384300"/>
                <a:gridCol w="1384300"/>
                <a:gridCol w="1384300"/>
              </a:tblGrid>
              <a:tr h="1386840">
                <a:tc>
                  <a:txBody>
                    <a:bodyPr/>
                    <a:lstStyle/>
                    <a:p>
                      <a:r>
                        <a:rPr lang="en-US" dirty="0" smtClean="0"/>
                        <a:t>Atom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Atomic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Protons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Neutrons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Electrons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Atomic Mass</a:t>
                      </a:r>
                      <a:endParaRPr lang="en-US" dirty="0"/>
                    </a:p>
                  </a:txBody>
                  <a:tcPr/>
                </a:tc>
              </a:tr>
              <a:tr h="1310640">
                <a:tc>
                  <a:txBody>
                    <a:bodyPr/>
                    <a:lstStyle/>
                    <a:p>
                      <a:r>
                        <a:rPr lang="en-US" dirty="0" smtClean="0"/>
                        <a:t>Uranium-235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0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aseline="30000" dirty="0" smtClean="0">
                          <a:latin typeface="Calibri"/>
                          <a:ea typeface="Calibri"/>
                          <a:cs typeface="Times New Roman"/>
                        </a:rPr>
                        <a:t>108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Ag</a:t>
                      </a:r>
                      <a:r>
                        <a:rPr lang="en-US" sz="1800" baseline="30000" dirty="0" smtClean="0"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type of nuclear radiation is most difficult to stop?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high energy electron is also called a ___________.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are the three types of nuclear change?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Half-Life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Half-life is the </a:t>
            </a:r>
            <a:r>
              <a:rPr lang="en-US" sz="4000" u="sng" smtClean="0"/>
              <a:t>time</a:t>
            </a:r>
            <a:r>
              <a:rPr lang="en-US" smtClean="0"/>
              <a:t> it takes for half an amount of  radioactive isotope to decay.  </a:t>
            </a:r>
          </a:p>
          <a:p>
            <a:pPr eaLnBrk="1" hangingPunct="1"/>
            <a:r>
              <a:rPr lang="en-US" smtClean="0"/>
              <a:t>A radioactive isotope is one with an unstable nucleus that undergoes radioactive decay.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200" smtClean="0"/>
              <a:t>Every half life, half of the substance gets passed on (decayed)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048000"/>
            <a:ext cx="7772400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Parent 			Daughter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			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295400" y="3854450"/>
            <a:ext cx="7772400" cy="3968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/>
              <a:t>100				0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295400" y="4419600"/>
            <a:ext cx="7848600" cy="3968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/>
              <a:t>50				50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295400" y="5029200"/>
            <a:ext cx="7924800" cy="3968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/>
              <a:t>25				75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219200" y="5638800"/>
            <a:ext cx="7924800" cy="3968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/>
              <a:t>12.5				87.5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43012" grpId="0"/>
      <p:bldP spid="43013" grpId="0"/>
      <p:bldP spid="43014" grpId="0"/>
      <p:bldP spid="4301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Memorize this formula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295400"/>
            <a:ext cx="77724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			</a:t>
            </a:r>
            <a:r>
              <a:rPr lang="en-US" sz="2400" u="sng" dirty="0" smtClean="0"/>
              <a:t>Total Time    </a:t>
            </a:r>
            <a:r>
              <a:rPr lang="en-US" sz="2400" dirty="0" smtClean="0"/>
              <a:t> =     n</a:t>
            </a:r>
            <a:endParaRPr lang="en-US" sz="2400" u="sng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                                   Half Life  	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		where n = # of divisions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Used in EVERY half life problem you do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Organize what you are given!!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8153400" cy="37687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762000"/>
            <a:ext cx="6324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After 24.0 days, 2.00 milligrams of an original 128.0 milligram sample remain. What is the half-life of the sample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22901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half-life of radium-224 is 3.66 days. What was the original mass of radium-224 if 0.0800 g remains after 7.32 days?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Nuclear Fission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Nuclear Fission – A chemical reaction involving the nucleus of an atom splitting into smaller parts</a:t>
            </a:r>
            <a:endParaRPr lang="en-US" dirty="0"/>
          </a:p>
        </p:txBody>
      </p:sp>
      <p:pic>
        <p:nvPicPr>
          <p:cNvPr id="1026" name="Picture 2" descr="Image Det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133600"/>
            <a:ext cx="7029450" cy="401002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75960"/>
          </a:xfrm>
        </p:spPr>
        <p:txBody>
          <a:bodyPr/>
          <a:lstStyle/>
          <a:p>
            <a:r>
              <a:rPr lang="en-US" dirty="0" smtClean="0"/>
              <a:t>A 2.5 gram sample of an isotope of strontium-90 was formed in a 1960 explosion of an atomic bomb at Johnson Island in the Pacific Test Site. The half-life of strontium-90 is 28 years. In what year will only 0.625 grams of this strontium-90 remain?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alf life 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37" y="0"/>
            <a:ext cx="8966638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57600" y="5867400"/>
            <a:ext cx="594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half life?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7960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013960"/>
          </a:xfrm>
        </p:spPr>
        <p:txBody>
          <a:bodyPr/>
          <a:lstStyle/>
          <a:p>
            <a:r>
              <a:rPr lang="en-US" dirty="0" smtClean="0"/>
              <a:t>An isotope of cesium-137 has a half -life of 30 years.  If 1.0 mg of cesium-137 disintegrates over a period of 90 years, how many mg of cesium-137 would remain?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6156960"/>
          </a:xfrm>
        </p:spPr>
        <p:txBody>
          <a:bodyPr/>
          <a:lstStyle/>
          <a:p>
            <a:r>
              <a:rPr lang="en-US" dirty="0" smtClean="0"/>
              <a:t>Actinium-226 has a half-life of 29 hours. If 100 mg of actinium-226 disintegrates over a period of 58 hours, how many mg of actinium-226 will remain?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All Isotopes are natural!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Everything in nature is laced with tiny amounts of unstable isotopes</a:t>
            </a:r>
          </a:p>
          <a:p>
            <a:pPr eaLnBrk="1" hangingPunct="1"/>
            <a:r>
              <a:rPr lang="en-US" altLang="en-US" smtClean="0"/>
              <a:t>Potassium – 1 out of every 8,550 K atoms is potassium-40</a:t>
            </a:r>
          </a:p>
          <a:p>
            <a:pPr eaLnBrk="1" hangingPunct="1"/>
            <a:r>
              <a:rPr lang="en-US" altLang="en-US" smtClean="0"/>
              <a:t>Eating 600 bananas a year is the same as one chest x-ray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Cosmic rays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27 millirems per year </a:t>
            </a:r>
          </a:p>
          <a:p>
            <a:pPr eaLnBrk="1" hangingPunct="1"/>
            <a:r>
              <a:rPr lang="en-US" altLang="en-US" sz="2800" smtClean="0"/>
              <a:t>Living in Denver exposes you to more radiation than sea level becase for every hundred feet of altitude, the annual dose of cosmic radiation increases by 1 millirem per year</a:t>
            </a:r>
          </a:p>
          <a:p>
            <a:pPr eaLnBrk="1" hangingPunct="1"/>
            <a:r>
              <a:rPr lang="en-US" altLang="en-US" sz="2800" smtClean="0"/>
              <a:t>A 6 hr plane ride adds 2 millirems!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Smoke Detectors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Americium-241 emits alpha particles adds 10 millirems per year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40 millirems of annual dose is internal generated from decay of isotpes incorporated in your own molecules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Enough radiation escapes our bodies that sleeping nightly next to another person adds 1 millirem to your annual dose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Lead Pajamas Anyone?</a:t>
            </a:r>
          </a:p>
        </p:txBody>
      </p:sp>
      <p:pic>
        <p:nvPicPr>
          <p:cNvPr id="28675" name="Picture 6" descr="wl%201889%20lg%20tin%20m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057400"/>
            <a:ext cx="259873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Nuclear Fission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hlinkClick r:id="rId2" action="ppaction://hlinkfile"/>
              </a:rPr>
              <a:t>Watch: Nuclear Fission in Action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hiroshima nagasaki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" y="276224"/>
            <a:ext cx="3406758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hiroshima nagasak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6224"/>
            <a:ext cx="3124200" cy="234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real shadows of people in nagasak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802905"/>
            <a:ext cx="2847975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02694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does Nuclear power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Radioactive Uranium produces heat</a:t>
            </a:r>
          </a:p>
          <a:p>
            <a:endParaRPr lang="en-US" dirty="0" smtClean="0"/>
          </a:p>
          <a:p>
            <a:r>
              <a:rPr lang="en-US" dirty="0" smtClean="0"/>
              <a:t>Heat is used to boil water and make steam</a:t>
            </a:r>
          </a:p>
          <a:p>
            <a:endParaRPr lang="en-US" dirty="0" smtClean="0"/>
          </a:p>
          <a:p>
            <a:r>
              <a:rPr lang="en-US" dirty="0" smtClean="0"/>
              <a:t>The steam is used to turn a turbine and power a generator to produce electricity</a:t>
            </a:r>
          </a:p>
          <a:p>
            <a:endParaRPr lang="en-US" dirty="0" smtClean="0"/>
          </a:p>
          <a:p>
            <a:r>
              <a:rPr lang="en-US" dirty="0" smtClean="0"/>
              <a:t>Pro’s: Low CO2 outputs, high energy outputs, </a:t>
            </a:r>
          </a:p>
          <a:p>
            <a:endParaRPr lang="en-US" dirty="0" smtClean="0"/>
          </a:p>
          <a:p>
            <a:r>
              <a:rPr lang="en-US" dirty="0" smtClean="0"/>
              <a:t>Con’s: Radioactive waste, Non-renewable energy source,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Image Det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3134"/>
            <a:ext cx="8839200" cy="661246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1254125"/>
            <a:ext cx="7048500" cy="486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466861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2642</TotalTime>
  <Words>1028</Words>
  <Application>Microsoft Office PowerPoint</Application>
  <PresentationFormat>On-screen Show (4:3)</PresentationFormat>
  <Paragraphs>251</Paragraphs>
  <Slides>47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7" baseType="lpstr">
      <vt:lpstr>Arial</vt:lpstr>
      <vt:lpstr>Arial Black</vt:lpstr>
      <vt:lpstr>Bookman Old Style</vt:lpstr>
      <vt:lpstr>Calibri</vt:lpstr>
      <vt:lpstr>Gill Sans MT</vt:lpstr>
      <vt:lpstr>Symbol</vt:lpstr>
      <vt:lpstr>Times New Roman</vt:lpstr>
      <vt:lpstr>Wingdings</vt:lpstr>
      <vt:lpstr>Wingdings 3</vt:lpstr>
      <vt:lpstr>Origin</vt:lpstr>
      <vt:lpstr>Nuclear Chemistry</vt:lpstr>
      <vt:lpstr>Types of Nuclear Change</vt:lpstr>
      <vt:lpstr>Fukushima </vt:lpstr>
      <vt:lpstr>Nuclear Fission </vt:lpstr>
      <vt:lpstr>Nuclear Fission</vt:lpstr>
      <vt:lpstr>PowerPoint Presentation</vt:lpstr>
      <vt:lpstr>How does Nuclear power work?</vt:lpstr>
      <vt:lpstr>PowerPoint Presentation</vt:lpstr>
      <vt:lpstr>PowerPoint Presentation</vt:lpstr>
      <vt:lpstr>Nuclear Fission</vt:lpstr>
      <vt:lpstr>Nuclear Fusion</vt:lpstr>
      <vt:lpstr>Nuclear Fusion</vt:lpstr>
      <vt:lpstr>What is in an atom?</vt:lpstr>
      <vt:lpstr>Nuclide</vt:lpstr>
      <vt:lpstr>Isotopes</vt:lpstr>
      <vt:lpstr>Radioactive Decay</vt:lpstr>
      <vt:lpstr>Balancing nuclear equations</vt:lpstr>
      <vt:lpstr>The first particles should be a review..</vt:lpstr>
      <vt:lpstr>Alpha Decay</vt:lpstr>
      <vt:lpstr>Beta decay</vt:lpstr>
      <vt:lpstr>Beta decay</vt:lpstr>
      <vt:lpstr>Gamma decay</vt:lpstr>
      <vt:lpstr>Positron</vt:lpstr>
      <vt:lpstr>Nuclear Particles &amp; Rays  </vt:lpstr>
      <vt:lpstr>PowerPoint Presentation</vt:lpstr>
      <vt:lpstr>Balancing Nuclear Equations</vt:lpstr>
      <vt:lpstr>Like this: </vt:lpstr>
      <vt:lpstr>Sample Problem </vt:lpstr>
      <vt:lpstr>PowerPoint Presentation</vt:lpstr>
      <vt:lpstr>Balance these Eqtns.</vt:lpstr>
      <vt:lpstr>Let’s review what we already know:</vt:lpstr>
      <vt:lpstr>PowerPoint Presentation</vt:lpstr>
      <vt:lpstr>PowerPoint Presentation</vt:lpstr>
      <vt:lpstr>Half-Life</vt:lpstr>
      <vt:lpstr>Every half life, half of the substance gets passed on (decayed)</vt:lpstr>
      <vt:lpstr>Memorize this formula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All Isotopes are natural!</vt:lpstr>
      <vt:lpstr>Cosmic rays</vt:lpstr>
      <vt:lpstr>Smoke Detectors</vt:lpstr>
      <vt:lpstr>Lead Pajamas Anyone?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Chemistry</dc:title>
  <dc:creator>fc</dc:creator>
  <cp:lastModifiedBy>Cara Spivey</cp:lastModifiedBy>
  <cp:revision>141</cp:revision>
  <dcterms:created xsi:type="dcterms:W3CDTF">2006-12-10T16:14:15Z</dcterms:created>
  <dcterms:modified xsi:type="dcterms:W3CDTF">2017-02-01T14:10:55Z</dcterms:modified>
</cp:coreProperties>
</file>