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81" r:id="rId3"/>
    <p:sldId id="257" r:id="rId4"/>
    <p:sldId id="261" r:id="rId5"/>
    <p:sldId id="263" r:id="rId6"/>
    <p:sldId id="282" r:id="rId7"/>
    <p:sldId id="264" r:id="rId8"/>
    <p:sldId id="284" r:id="rId9"/>
    <p:sldId id="266" r:id="rId10"/>
    <p:sldId id="268" r:id="rId11"/>
    <p:sldId id="267" r:id="rId12"/>
    <p:sldId id="311" r:id="rId13"/>
    <p:sldId id="285" r:id="rId14"/>
    <p:sldId id="287" r:id="rId15"/>
    <p:sldId id="286" r:id="rId16"/>
    <p:sldId id="288" r:id="rId17"/>
    <p:sldId id="307" r:id="rId18"/>
    <p:sldId id="289" r:id="rId19"/>
    <p:sldId id="290" r:id="rId20"/>
    <p:sldId id="309" r:id="rId21"/>
    <p:sldId id="312" r:id="rId22"/>
    <p:sldId id="283" r:id="rId23"/>
    <p:sldId id="291" r:id="rId24"/>
    <p:sldId id="292" r:id="rId25"/>
    <p:sldId id="269" r:id="rId26"/>
    <p:sldId id="293" r:id="rId27"/>
    <p:sldId id="259" r:id="rId28"/>
    <p:sldId id="294" r:id="rId29"/>
    <p:sldId id="296" r:id="rId30"/>
    <p:sldId id="295" r:id="rId31"/>
    <p:sldId id="271" r:id="rId32"/>
    <p:sldId id="278" r:id="rId33"/>
    <p:sldId id="270" r:id="rId34"/>
    <p:sldId id="297" r:id="rId35"/>
    <p:sldId id="275" r:id="rId36"/>
    <p:sldId id="276" r:id="rId37"/>
    <p:sldId id="277" r:id="rId38"/>
    <p:sldId id="298" r:id="rId39"/>
    <p:sldId id="305" r:id="rId40"/>
    <p:sldId id="299" r:id="rId41"/>
    <p:sldId id="300" r:id="rId42"/>
    <p:sldId id="301" r:id="rId43"/>
    <p:sldId id="272" r:id="rId44"/>
    <p:sldId id="273" r:id="rId45"/>
    <p:sldId id="274" r:id="rId46"/>
    <p:sldId id="280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4" autoAdjust="0"/>
    <p:restoredTop sz="9466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A386A-143F-4A55-994B-0731CF4D32F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5784C-5195-4198-816E-694E7200AD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1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5784C-5195-4198-816E-694E7200AD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9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5784C-5195-4198-816E-694E7200ADC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36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13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1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1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57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5784C-5195-4198-816E-694E7200AD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07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5784C-5195-4198-816E-694E7200AD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8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5784C-5195-4198-816E-694E7200AD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4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4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44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70CC-D2CC-4B8D-9FA0-8F0C01FDECE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0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DE110E-BB55-48AF-BAF8-E11F08CF6743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7A0F35-C050-45BA-BAE6-99830552E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l4jeETVm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/>
              <a:t>Moles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Pick up a Unit 7 book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Molar Mass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Tx/>
              <a:buAutoNum type="arabicPeriod"/>
            </a:pPr>
            <a:r>
              <a:rPr lang="en-US" dirty="0"/>
              <a:t>Aluminum sulfate</a:t>
            </a:r>
          </a:p>
          <a:p>
            <a:pPr marL="590550" indent="-590550">
              <a:buFontTx/>
              <a:buAutoNum type="arabicPeriod"/>
            </a:pPr>
            <a:r>
              <a:rPr lang="en-US" dirty="0"/>
              <a:t>Potassium phosphate</a:t>
            </a:r>
          </a:p>
          <a:p>
            <a:pPr marL="590550" indent="-59055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molar mass…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Tx/>
              <a:buAutoNum type="arabicPeriod"/>
            </a:pPr>
            <a:r>
              <a:rPr lang="en-US" dirty="0"/>
              <a:t>CO</a:t>
            </a:r>
            <a:r>
              <a:rPr lang="en-US" baseline="-25000" dirty="0"/>
              <a:t>2</a:t>
            </a:r>
          </a:p>
          <a:p>
            <a:pPr marL="590550" indent="-590550">
              <a:buFontTx/>
              <a:buAutoNum type="arabicPeriod"/>
            </a:pPr>
            <a:r>
              <a:rPr lang="en-US" dirty="0" smtClean="0"/>
              <a:t>KMnO</a:t>
            </a:r>
            <a:r>
              <a:rPr lang="en-US" baseline="-25000" dirty="0" smtClean="0"/>
              <a:t>4</a:t>
            </a:r>
          </a:p>
          <a:p>
            <a:pPr marL="590550" indent="-590550">
              <a:buFontTx/>
              <a:buAutoNum type="arabicPeriod"/>
            </a:pPr>
            <a:r>
              <a:rPr lang="en-US" sz="4800" baseline="-25000" dirty="0" smtClean="0"/>
              <a:t>HF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u="sng" dirty="0" smtClean="0"/>
              <a:t> Part </a:t>
            </a:r>
            <a:r>
              <a:rPr lang="en-US" dirty="0"/>
              <a:t> </a:t>
            </a:r>
            <a:r>
              <a:rPr lang="en-US" dirty="0" smtClean="0"/>
              <a:t>     X  100  =percent</a:t>
            </a:r>
            <a:endParaRPr lang="en-US" sz="4000" u="sng" dirty="0" smtClean="0"/>
          </a:p>
          <a:p>
            <a:pPr marL="118872" indent="0">
              <a:buNone/>
            </a:pPr>
            <a:r>
              <a:rPr lang="en-US" dirty="0" smtClean="0"/>
              <a:t>Whole</a:t>
            </a: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% composition- percent of total mass of the compound due to one element</a:t>
            </a:r>
          </a:p>
          <a:p>
            <a:pPr marL="633222" indent="-514350">
              <a:buAutoNum type="arabicPeriod"/>
            </a:pPr>
            <a:r>
              <a:rPr lang="en-US" dirty="0" smtClean="0"/>
              <a:t>Mass of part</a:t>
            </a:r>
          </a:p>
          <a:p>
            <a:pPr marL="633222" indent="-514350">
              <a:buAutoNum type="arabicPeriod"/>
            </a:pPr>
            <a:r>
              <a:rPr lang="en-US" dirty="0" smtClean="0"/>
              <a:t>Mass of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3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Mass of Na and Cl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Chloride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Percent mass of Iron, oxygen, and phosphorus 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(III) Phosphate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5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Percent mass Potassium, 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err="1" smtClean="0"/>
              <a:t>KCN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Nitrate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3 find the percent composition of each of the elements in 5 compounds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you don’t finish is for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Check pages 2 and 3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over page 1 in your work book</a:t>
            </a:r>
          </a:p>
          <a:p>
            <a:r>
              <a:rPr lang="en-US" dirty="0" smtClean="0"/>
              <a:t>This page will help you complete page 2</a:t>
            </a:r>
          </a:p>
          <a:p>
            <a:endParaRPr lang="en-US" dirty="0" smtClean="0"/>
          </a:p>
          <a:p>
            <a:r>
              <a:rPr lang="en-US" dirty="0" smtClean="0"/>
              <a:t>~20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all things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1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</a:p>
          <a:p>
            <a:r>
              <a:rPr lang="en-US" dirty="0" smtClean="0"/>
              <a:t>Calculator</a:t>
            </a:r>
          </a:p>
          <a:p>
            <a:r>
              <a:rPr lang="en-US" dirty="0" smtClean="0"/>
              <a:t>Unit 7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https://www.youtube.com/watch?v=TEl4jeETVmg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moles to convert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a mole is a unit of measurement</a:t>
            </a:r>
          </a:p>
          <a:p>
            <a:r>
              <a:rPr lang="en-US" dirty="0" smtClean="0"/>
              <a:t>We can use it to convert between many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Island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106293"/>
            <a:ext cx="8686800" cy="55609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30377" y="3039116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grams = 1 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78647">
            <a:off x="5861525" y="4673077"/>
            <a:ext cx="13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22.4 = 1 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9233288">
            <a:off x="1626607" y="4562423"/>
            <a:ext cx="222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6.02X10^23 = 1 </a:t>
            </a:r>
            <a:r>
              <a:rPr lang="en-US" sz="2000" dirty="0" err="1" smtClean="0"/>
              <a:t>mol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36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Dimensional </a:t>
            </a:r>
            <a:r>
              <a:rPr lang="en-US" dirty="0"/>
              <a:t>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1. Start </a:t>
            </a:r>
            <a:r>
              <a:rPr lang="en-US" dirty="0"/>
              <a:t>with </a:t>
            </a:r>
            <a:r>
              <a:rPr lang="en-US" dirty="0" smtClean="0"/>
              <a:t>what units </a:t>
            </a:r>
            <a:r>
              <a:rPr lang="en-US" dirty="0"/>
              <a:t>you are </a:t>
            </a:r>
            <a:r>
              <a:rPr lang="en-US" dirty="0" smtClean="0"/>
              <a:t>given</a:t>
            </a:r>
          </a:p>
          <a:p>
            <a:pPr marL="118872" indent="0">
              <a:buNone/>
            </a:pPr>
            <a:r>
              <a:rPr lang="en-US" dirty="0" smtClean="0"/>
              <a:t>2. Write down the unit you want to end in</a:t>
            </a:r>
          </a:p>
          <a:p>
            <a:pPr marL="118872" indent="0">
              <a:buNone/>
            </a:pPr>
            <a:r>
              <a:rPr lang="en-US" dirty="0" smtClean="0"/>
              <a:t>3. Use conversions to find the units you need</a:t>
            </a:r>
            <a:endParaRPr lang="en-US" dirty="0"/>
          </a:p>
          <a:p>
            <a:pPr marL="118872" indent="0">
              <a:buNone/>
            </a:pPr>
            <a:r>
              <a:rPr lang="en-US" dirty="0" smtClean="0"/>
              <a:t>4. Make sure all of your units Cancel </a:t>
            </a:r>
          </a:p>
          <a:p>
            <a:pPr marL="118872" indent="0">
              <a:buNone/>
            </a:pPr>
            <a:r>
              <a:rPr lang="en-US" dirty="0" smtClean="0"/>
              <a:t>5. Divide </a:t>
            </a:r>
            <a:r>
              <a:rPr lang="en-US" dirty="0"/>
              <a:t>and multiply as needed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</a:t>
            </a:r>
            <a:r>
              <a:rPr lang="en-US" dirty="0" smtClean="0">
                <a:sym typeface="Wingdings" panose="05000000000000000000" pitchFamily="2" charset="2"/>
              </a:rPr>
              <a:t>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atoms are in 3moles of Aluminum?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moles are in 1.2044 x 10</a:t>
            </a:r>
            <a:r>
              <a:rPr lang="en-US" baseline="30000" dirty="0" smtClean="0"/>
              <a:t>23</a:t>
            </a:r>
            <a:r>
              <a:rPr lang="en-US" dirty="0" smtClean="0"/>
              <a:t> Molecules of water?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moles are found in 8.533 </a:t>
            </a:r>
            <a:r>
              <a:rPr lang="en-US" dirty="0"/>
              <a:t>x 10</a:t>
            </a:r>
            <a:r>
              <a:rPr lang="en-US" baseline="30000" dirty="0"/>
              <a:t>23</a:t>
            </a:r>
            <a:r>
              <a:rPr lang="en-US" dirty="0" smtClean="0"/>
              <a:t> particles of glass?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page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Mole-atom conversions</a:t>
            </a:r>
          </a:p>
          <a:p>
            <a:r>
              <a:rPr lang="en-US" dirty="0" smtClean="0"/>
              <a:t>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Unit of measurement</a:t>
            </a:r>
          </a:p>
          <a:p>
            <a:r>
              <a:rPr lang="en-US" dirty="0" smtClean="0"/>
              <a:t>The amount of substance contained in a substance</a:t>
            </a:r>
          </a:p>
          <a:p>
            <a:r>
              <a:rPr lang="en-US" dirty="0" smtClean="0"/>
              <a:t>A mole has 6.02×10</a:t>
            </a:r>
            <a:r>
              <a:rPr lang="en-US" baseline="30000" dirty="0" smtClean="0"/>
              <a:t>23</a:t>
            </a:r>
            <a:r>
              <a:rPr lang="en-US" dirty="0" smtClean="0"/>
              <a:t> atoms or molecules of the pure substance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Moles </a:t>
            </a:r>
            <a:r>
              <a:rPr lang="en-US" dirty="0" smtClean="0">
                <a:sym typeface="Wingdings" panose="05000000000000000000" pitchFamily="2" charset="2"/>
              </a:rPr>
              <a:t> grams (mass)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change between moles and grams. </a:t>
            </a:r>
            <a:r>
              <a:rPr lang="en-US" b="1" dirty="0" smtClean="0"/>
              <a:t>Molar Mass </a:t>
            </a:r>
            <a:r>
              <a:rPr lang="en-US" dirty="0" smtClean="0"/>
              <a:t>has units of g/</a:t>
            </a:r>
            <a:r>
              <a:rPr lang="en-US" dirty="0" err="1" smtClean="0"/>
              <a:t>mol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must calculate the molar mass using the periodic table before you can do this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1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(Moles into </a:t>
            </a:r>
            <a:r>
              <a:rPr lang="en-US" sz="4000" dirty="0" smtClean="0"/>
              <a:t>grams)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How many </a:t>
            </a:r>
            <a:r>
              <a:rPr lang="en-US" dirty="0" smtClean="0"/>
              <a:t>grams </a:t>
            </a:r>
            <a:r>
              <a:rPr lang="en-US" dirty="0"/>
              <a:t>of lead are in </a:t>
            </a:r>
            <a:r>
              <a:rPr lang="en-US" dirty="0" smtClean="0"/>
              <a:t>.67 moles </a:t>
            </a:r>
            <a:r>
              <a:rPr lang="en-US" dirty="0"/>
              <a:t>of lead?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(moles to grams)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moles are in 10.2 grams of chlorine gas?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(moles into grams)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How many moles are present in 34 grams of </a:t>
            </a:r>
            <a:r>
              <a:rPr lang="en-US" dirty="0" smtClean="0"/>
              <a:t>Copper (II) chloride?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moles-mass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 and 5 </a:t>
            </a:r>
          </a:p>
          <a:p>
            <a:r>
              <a:rPr lang="en-US" dirty="0" smtClean="0"/>
              <a:t>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Moles to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moles to convert to volume of a GAS</a:t>
            </a:r>
          </a:p>
          <a:p>
            <a:endParaRPr lang="en-US" dirty="0" smtClean="0"/>
          </a:p>
          <a:p>
            <a:r>
              <a:rPr lang="en-US" dirty="0" smtClean="0"/>
              <a:t>1 mole = 22.4 L of any gas @ </a:t>
            </a:r>
            <a:r>
              <a:rPr lang="en-US" dirty="0" err="1" smtClean="0"/>
              <a:t>STP</a:t>
            </a:r>
            <a:endParaRPr lang="en-US" dirty="0" smtClean="0"/>
          </a:p>
          <a:p>
            <a:pPr lvl="1"/>
            <a:r>
              <a:rPr lang="en-US" dirty="0" err="1" smtClean="0"/>
              <a:t>STP</a:t>
            </a:r>
            <a:r>
              <a:rPr lang="en-US" dirty="0" smtClean="0"/>
              <a:t> = standard temperature and pressure</a:t>
            </a:r>
          </a:p>
          <a:p>
            <a:pPr lvl="2"/>
            <a:r>
              <a:rPr lang="en-US" dirty="0" smtClean="0"/>
              <a:t>1atm</a:t>
            </a:r>
          </a:p>
          <a:p>
            <a:pPr lvl="2"/>
            <a:r>
              <a:rPr lang="en-US" dirty="0" smtClean="0"/>
              <a:t>0 degrees Celsius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moles of O2 are in a container that has a volume of 12.2L?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container is filled with 34.7 liters of CO2. How </a:t>
            </a:r>
            <a:r>
              <a:rPr lang="en-US" smtClean="0"/>
              <a:t>many moles </a:t>
            </a:r>
            <a:r>
              <a:rPr lang="en-US" dirty="0" smtClean="0"/>
              <a:t>of CO2 were pumped into the container?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Mole- volume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 and  6</a:t>
            </a:r>
          </a:p>
          <a:p>
            <a:r>
              <a:rPr lang="en-US" dirty="0" smtClean="0"/>
              <a:t>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/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pages 4-6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Avogadro's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number of particles in a mole is Avogadro’s number = 6.02 x 10</a:t>
            </a:r>
            <a:r>
              <a:rPr lang="en-US" baseline="30000" dirty="0" smtClean="0"/>
              <a:t>23</a:t>
            </a:r>
            <a:r>
              <a:rPr lang="en-US" dirty="0" smtClean="0"/>
              <a:t>.</a:t>
            </a:r>
          </a:p>
          <a:p>
            <a:r>
              <a:rPr lang="en-US" sz="4000" b="1" dirty="0" smtClean="0"/>
              <a:t>1 mole = 6.02 x 10</a:t>
            </a:r>
            <a:r>
              <a:rPr lang="en-US" sz="4000" b="1" baseline="30000" dirty="0" smtClean="0"/>
              <a:t>23</a:t>
            </a:r>
            <a:r>
              <a:rPr lang="en-US" sz="4000" b="1" dirty="0" smtClean="0"/>
              <a:t> atoms.  </a:t>
            </a:r>
          </a:p>
          <a:p>
            <a:r>
              <a:rPr lang="en-US" dirty="0" smtClean="0"/>
              <a:t>1 mole of feathers = __________atoms</a:t>
            </a:r>
          </a:p>
          <a:p>
            <a:r>
              <a:rPr lang="en-US" dirty="0" smtClean="0"/>
              <a:t>1 mole of copper = ___________ atoms</a:t>
            </a:r>
          </a:p>
          <a:p>
            <a:r>
              <a:rPr lang="en-US" dirty="0" smtClean="0"/>
              <a:t>1 mole of glass = _____________ atoms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HOME WORK check page 4-6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 island and Conversion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Multi-step dimensional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be using mole as a stepping stone between units.</a:t>
            </a:r>
          </a:p>
          <a:p>
            <a:endParaRPr lang="en-US" dirty="0" smtClean="0"/>
          </a:p>
          <a:p>
            <a:r>
              <a:rPr lang="en-US" dirty="0" smtClean="0"/>
              <a:t>Ex. How many atoms are in 560 grams of H2O.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Sample problem 3</a:t>
            </a:r>
            <a:br>
              <a:rPr lang="en-US" sz="4000"/>
            </a:br>
            <a:r>
              <a:rPr lang="en-US" sz="4000"/>
              <a:t>(Grams to atoms)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How many atoms of carbon are in 16.39 g of carbon?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Sample Problem 4</a:t>
            </a:r>
            <a:br>
              <a:rPr lang="en-US" sz="4000"/>
            </a:br>
            <a:r>
              <a:rPr lang="en-US" sz="4000"/>
              <a:t>(atoms to grams)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What is the mass of 1.34 x 10</a:t>
            </a:r>
            <a:r>
              <a:rPr lang="en-US" baseline="30000"/>
              <a:t>24</a:t>
            </a:r>
            <a:r>
              <a:rPr lang="en-US"/>
              <a:t> atoms of cobalt?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Sample Problem 5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Liters </a:t>
            </a:r>
            <a:r>
              <a:rPr lang="en-US" dirty="0"/>
              <a:t>of carbon monoxide are present in a 54 g sample</a:t>
            </a:r>
            <a:r>
              <a:rPr lang="en-US" dirty="0" smtClean="0"/>
              <a:t>?</a:t>
            </a:r>
          </a:p>
          <a:p>
            <a:pPr marL="633222" indent="-514350">
              <a:buFont typeface="Wingdings" pitchFamily="2" charset="2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atoms are present in 0.321 kg of calcium chloride?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  then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6   1-5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11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page 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RAM—Relative Atomic Mass </a:t>
            </a:r>
            <a:r>
              <a:rPr lang="en-US" sz="2800" dirty="0" smtClean="0"/>
              <a:t>(review from unit 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average Relative Atomic Mass (RAM) of each element is given on the periodic table. 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sz="4000" dirty="0" smtClean="0"/>
          </a:p>
          <a:p>
            <a:r>
              <a:rPr lang="en-US" sz="2400" dirty="0" smtClean="0"/>
              <a:t>RAM = </a:t>
            </a:r>
            <a:r>
              <a:rPr lang="en-US" sz="2400" u="sng" dirty="0" smtClean="0"/>
              <a:t>(%Isotope)(mass isotope) + (%isotope)(mass isotope</a:t>
            </a:r>
          </a:p>
          <a:p>
            <a:pPr marL="118872" indent="0">
              <a:buNone/>
            </a:pPr>
            <a:r>
              <a:rPr lang="en-US" sz="2400" dirty="0" smtClean="0"/>
              <a:t>				100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RAM of the following </a:t>
            </a:r>
          </a:p>
          <a:p>
            <a:r>
              <a:rPr lang="en-US" sz="2800" i="1" dirty="0"/>
              <a:t>What is the average atomic mass of Boron if it exists as 19.90% </a:t>
            </a:r>
            <a:r>
              <a:rPr lang="en-US" sz="2800" i="1" baseline="30000" dirty="0"/>
              <a:t>10</a:t>
            </a:r>
            <a:r>
              <a:rPr lang="en-US" sz="2800" i="1" dirty="0"/>
              <a:t>B (10.013 g/</a:t>
            </a:r>
            <a:r>
              <a:rPr lang="en-US" sz="2800" i="1" dirty="0" err="1"/>
              <a:t>mol</a:t>
            </a:r>
            <a:r>
              <a:rPr lang="en-US" sz="2800" i="1" dirty="0"/>
              <a:t>) and 80.10% </a:t>
            </a:r>
            <a:r>
              <a:rPr lang="en-US" sz="2800" i="1" baseline="30000" dirty="0"/>
              <a:t>11</a:t>
            </a:r>
            <a:r>
              <a:rPr lang="en-US" sz="2800" i="1" dirty="0"/>
              <a:t>B (11.009 g/</a:t>
            </a:r>
            <a:r>
              <a:rPr lang="en-US" sz="2800" i="1" dirty="0" err="1"/>
              <a:t>mol</a:t>
            </a:r>
            <a:r>
              <a:rPr lang="en-US" sz="2800" i="1" dirty="0"/>
              <a:t>)?</a:t>
            </a:r>
            <a:r>
              <a:rPr lang="en-US" sz="2800" dirty="0"/>
              <a:t> </a:t>
            </a:r>
            <a:endParaRPr lang="en-US" sz="2800" dirty="0" smtClean="0"/>
          </a:p>
          <a:p>
            <a:endParaRPr lang="en-US" sz="2800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45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Molar Mass 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Molar Mass (MM</a:t>
            </a:r>
            <a:r>
              <a:rPr lang="en-US" dirty="0"/>
              <a:t>) of </a:t>
            </a:r>
            <a:r>
              <a:rPr lang="en-US" dirty="0" smtClean="0"/>
              <a:t>elements/compounds—mass, </a:t>
            </a:r>
            <a:r>
              <a:rPr lang="en-US" dirty="0"/>
              <a:t>in grams, equal to the atomic and formula masses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Also known as Molecular Weight</a:t>
            </a:r>
          </a:p>
          <a:p>
            <a:endParaRPr lang="en-US" dirty="0" smtClean="0"/>
          </a:p>
          <a:p>
            <a:r>
              <a:rPr lang="en-US" dirty="0" smtClean="0"/>
              <a:t>Units = </a:t>
            </a:r>
            <a:r>
              <a:rPr lang="en-US" b="1" dirty="0" smtClean="0"/>
              <a:t>grams/mole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sz="2400" dirty="0" smtClean="0"/>
              <a:t>(g/</a:t>
            </a:r>
            <a:r>
              <a:rPr lang="en-US" sz="2400" dirty="0" err="1" smtClean="0"/>
              <a:t>mol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finding 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Find the Chemical Formula (write or given)</a:t>
            </a:r>
          </a:p>
          <a:p>
            <a:pPr marL="633222" indent="-514350">
              <a:buAutoNum type="arabicPeriod"/>
            </a:pPr>
            <a:r>
              <a:rPr lang="en-US" dirty="0" smtClean="0"/>
              <a:t>Find the number of atoms of each element using subscripts</a:t>
            </a:r>
          </a:p>
          <a:p>
            <a:pPr marL="633222" indent="-514350">
              <a:buAutoNum type="arabicPeriod"/>
            </a:pPr>
            <a:r>
              <a:rPr lang="en-US" dirty="0" smtClean="0"/>
              <a:t>Multiply subscripts by periodic table mass </a:t>
            </a:r>
          </a:p>
          <a:p>
            <a:pPr marL="411480" lvl="1" indent="0"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-Round </a:t>
            </a:r>
            <a:r>
              <a:rPr lang="en-US" sz="2400" dirty="0"/>
              <a:t>mass to 2 decimal places</a:t>
            </a:r>
          </a:p>
          <a:p>
            <a:pPr marL="11887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.   Add up the pieces</a:t>
            </a:r>
          </a:p>
          <a:p>
            <a:pPr marL="868680" lvl="1" indent="-45720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508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Sample Problems.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buFontTx/>
              <a:buAutoNum type="arabicPeriod"/>
            </a:pPr>
            <a:r>
              <a:rPr lang="en-US" dirty="0"/>
              <a:t>H</a:t>
            </a:r>
            <a:r>
              <a:rPr lang="en-US" baseline="-25000" dirty="0"/>
              <a:t>2</a:t>
            </a:r>
          </a:p>
          <a:p>
            <a:pPr marL="590550" indent="-590550">
              <a:buFontTx/>
              <a:buAutoNum type="arabicPeriod"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590550" indent="-590550">
              <a:buFontTx/>
              <a:buAutoNum type="arabicPeriod"/>
            </a:pPr>
            <a:r>
              <a:rPr lang="en-US" dirty="0"/>
              <a:t>Cl</a:t>
            </a:r>
            <a:r>
              <a:rPr lang="en-US" baseline="-25000" dirty="0"/>
              <a:t>2</a:t>
            </a:r>
          </a:p>
          <a:p>
            <a:pPr marL="590550" indent="-59055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5995</TotalTime>
  <Words>799</Words>
  <Application>Microsoft Office PowerPoint</Application>
  <PresentationFormat>On-screen Show (4:3)</PresentationFormat>
  <Paragraphs>167</Paragraphs>
  <Slides>48</Slides>
  <Notes>15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Moles </vt:lpstr>
      <vt:lpstr>You Learn</vt:lpstr>
      <vt:lpstr>What is a mole?</vt:lpstr>
      <vt:lpstr>Avogadro's Number</vt:lpstr>
      <vt:lpstr>RAM—Relative Atomic Mass (review from unit 2)</vt:lpstr>
      <vt:lpstr>Practice</vt:lpstr>
      <vt:lpstr>Molar Mass Definition</vt:lpstr>
      <vt:lpstr>Steps to finding Molar Mass</vt:lpstr>
      <vt:lpstr>Molar Mass Sample Problems.</vt:lpstr>
      <vt:lpstr>Even More Molar Mass</vt:lpstr>
      <vt:lpstr>More molar mass…</vt:lpstr>
      <vt:lpstr>Practice  </vt:lpstr>
      <vt:lpstr>Percent Composition </vt:lpstr>
      <vt:lpstr>Percent Mass of Na and Cl in </vt:lpstr>
      <vt:lpstr>Percent mass of Iron, oxygen, and phosphorus in</vt:lpstr>
      <vt:lpstr>Percent mass Potassium,  in KCN</vt:lpstr>
      <vt:lpstr>Page 3</vt:lpstr>
      <vt:lpstr>Practice page 3</vt:lpstr>
      <vt:lpstr>Bell work </vt:lpstr>
      <vt:lpstr>Polyatomic Quiz </vt:lpstr>
      <vt:lpstr>You need</vt:lpstr>
      <vt:lpstr>Mole Video</vt:lpstr>
      <vt:lpstr>Using moles to convert</vt:lpstr>
      <vt:lpstr>Mole Island</vt:lpstr>
      <vt:lpstr>Steps to Dimensional Analysis</vt:lpstr>
      <vt:lpstr>Atoms  moles</vt:lpstr>
      <vt:lpstr>PowerPoint Presentation</vt:lpstr>
      <vt:lpstr>PowerPoint Presentation</vt:lpstr>
      <vt:lpstr>Practice page 4</vt:lpstr>
      <vt:lpstr>Moles  grams (mass)</vt:lpstr>
      <vt:lpstr> (Moles into grams)</vt:lpstr>
      <vt:lpstr>(moles to grams)</vt:lpstr>
      <vt:lpstr> (moles into grams)</vt:lpstr>
      <vt:lpstr>Practice moles-mass conversions</vt:lpstr>
      <vt:lpstr>  Moles to Volume</vt:lpstr>
      <vt:lpstr>PowerPoint Presentation</vt:lpstr>
      <vt:lpstr>PowerPoint Presentation</vt:lpstr>
      <vt:lpstr>Practice Mole- volume conversions</vt:lpstr>
      <vt:lpstr>Classwork / Homework</vt:lpstr>
      <vt:lpstr>Bell work</vt:lpstr>
      <vt:lpstr>Mole island and Conversion Factors </vt:lpstr>
      <vt:lpstr>Multi-step dimensional analysis</vt:lpstr>
      <vt:lpstr>Sample problem 3 (Grams to atoms)</vt:lpstr>
      <vt:lpstr>Sample Problem 4 (atoms to grams)</vt:lpstr>
      <vt:lpstr>Sample Problem 5 </vt:lpstr>
      <vt:lpstr>PowerPoint Presentation</vt:lpstr>
      <vt:lpstr>Practice   then review</vt:lpstr>
      <vt:lpstr>Home work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Moles &amp; Stoichiometry</dc:title>
  <dc:creator>neha.karandikar</dc:creator>
  <cp:lastModifiedBy>Benjamin Mullins</cp:lastModifiedBy>
  <cp:revision>99</cp:revision>
  <dcterms:created xsi:type="dcterms:W3CDTF">2009-10-29T18:49:00Z</dcterms:created>
  <dcterms:modified xsi:type="dcterms:W3CDTF">2018-11-05T15:27:04Z</dcterms:modified>
</cp:coreProperties>
</file>