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314" r:id="rId2"/>
    <p:sldId id="315" r:id="rId3"/>
    <p:sldId id="330" r:id="rId4"/>
    <p:sldId id="294" r:id="rId5"/>
    <p:sldId id="307" r:id="rId6"/>
    <p:sldId id="295" r:id="rId7"/>
    <p:sldId id="296" r:id="rId8"/>
    <p:sldId id="297" r:id="rId9"/>
    <p:sldId id="300" r:id="rId10"/>
    <p:sldId id="305" r:id="rId11"/>
    <p:sldId id="306" r:id="rId12"/>
    <p:sldId id="342" r:id="rId13"/>
    <p:sldId id="343" r:id="rId14"/>
    <p:sldId id="344" r:id="rId15"/>
    <p:sldId id="320" r:id="rId16"/>
    <p:sldId id="271" r:id="rId17"/>
    <p:sldId id="272" r:id="rId18"/>
    <p:sldId id="273" r:id="rId19"/>
    <p:sldId id="316" r:id="rId20"/>
    <p:sldId id="318" r:id="rId21"/>
    <p:sldId id="317" r:id="rId22"/>
    <p:sldId id="278" r:id="rId23"/>
    <p:sldId id="275" r:id="rId24"/>
    <p:sldId id="279" r:id="rId25"/>
    <p:sldId id="319" r:id="rId26"/>
    <p:sldId id="332" r:id="rId27"/>
    <p:sldId id="322" r:id="rId28"/>
    <p:sldId id="281" r:id="rId29"/>
    <p:sldId id="321" r:id="rId30"/>
    <p:sldId id="282" r:id="rId31"/>
    <p:sldId id="323" r:id="rId32"/>
    <p:sldId id="324" r:id="rId33"/>
    <p:sldId id="283" r:id="rId34"/>
    <p:sldId id="334" r:id="rId35"/>
    <p:sldId id="284" r:id="rId36"/>
    <p:sldId id="333" r:id="rId37"/>
    <p:sldId id="285" r:id="rId38"/>
    <p:sldId id="286" r:id="rId39"/>
    <p:sldId id="309" r:id="rId40"/>
    <p:sldId id="310" r:id="rId41"/>
    <p:sldId id="312" r:id="rId42"/>
    <p:sldId id="288" r:id="rId43"/>
    <p:sldId id="289" r:id="rId44"/>
    <p:sldId id="290" r:id="rId45"/>
    <p:sldId id="292" r:id="rId46"/>
    <p:sldId id="336" r:id="rId47"/>
    <p:sldId id="293" r:id="rId48"/>
    <p:sldId id="313" r:id="rId49"/>
    <p:sldId id="337" r:id="rId50"/>
    <p:sldId id="338" r:id="rId51"/>
    <p:sldId id="267" r:id="rId52"/>
    <p:sldId id="268" r:id="rId53"/>
    <p:sldId id="335" r:id="rId54"/>
    <p:sldId id="270" r:id="rId55"/>
    <p:sldId id="325" r:id="rId56"/>
    <p:sldId id="311" r:id="rId57"/>
    <p:sldId id="326" r:id="rId58"/>
    <p:sldId id="339" r:id="rId59"/>
    <p:sldId id="256" r:id="rId60"/>
    <p:sldId id="257" r:id="rId61"/>
    <p:sldId id="258" r:id="rId62"/>
    <p:sldId id="259" r:id="rId63"/>
    <p:sldId id="340" r:id="rId64"/>
    <p:sldId id="327" r:id="rId65"/>
    <p:sldId id="341" r:id="rId66"/>
    <p:sldId id="262" r:id="rId67"/>
    <p:sldId id="261" r:id="rId68"/>
    <p:sldId id="263" r:id="rId69"/>
    <p:sldId id="264" r:id="rId70"/>
    <p:sldId id="265" r:id="rId71"/>
    <p:sldId id="266" r:id="rId72"/>
    <p:sldId id="328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A15EB-999F-49C3-90AD-23CDA51568CC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AE049-4106-49F4-ADE9-46AA41260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49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51F1B-5168-4F61-86D0-5E4C5A28F06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877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882BA-F48D-4983-ADE4-7D802591018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84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994E5-A4AA-4EE4-82BC-EC1740828D9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79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994E5-A4AA-4EE4-82BC-EC1740828D9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45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994E5-A4AA-4EE4-82BC-EC1740828D9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51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994E5-A4AA-4EE4-82BC-EC1740828D9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29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994E5-A4AA-4EE4-82BC-EC1740828D9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02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994E5-A4AA-4EE4-82BC-EC1740828D9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70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994E5-A4AA-4EE4-82BC-EC1740828D9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24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994E5-A4AA-4EE4-82BC-EC1740828D9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134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994E5-A4AA-4EE4-82BC-EC1740828D9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04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51F1B-5168-4F61-86D0-5E4C5A28F06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7424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994E5-A4AA-4EE4-82BC-EC1740828D99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74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51F1B-5168-4F61-86D0-5E4C5A28F06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960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51F1B-5168-4F61-86D0-5E4C5A28F06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61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51F1B-5168-4F61-86D0-5E4C5A28F06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489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51F1B-5168-4F61-86D0-5E4C5A28F06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204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51F1B-5168-4F61-86D0-5E4C5A28F06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507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882BA-F48D-4983-ADE4-7D802591018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22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882BA-F48D-4983-ADE4-7D802591018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49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294E-BA0A-4042-B9DB-2933CDEB40B6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B95F-B10A-4F5C-988F-CCB7D9EA6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294E-BA0A-4042-B9DB-2933CDEB40B6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B95F-B10A-4F5C-988F-CCB7D9EA6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294E-BA0A-4042-B9DB-2933CDEB40B6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B95F-B10A-4F5C-988F-CCB7D9EA6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5250092-2A1E-4BDB-A553-87E9E92647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294E-BA0A-4042-B9DB-2933CDEB40B6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B95F-B10A-4F5C-988F-CCB7D9EA6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294E-BA0A-4042-B9DB-2933CDEB40B6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B95F-B10A-4F5C-988F-CCB7D9EA6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294E-BA0A-4042-B9DB-2933CDEB40B6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B95F-B10A-4F5C-988F-CCB7D9EA6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294E-BA0A-4042-B9DB-2933CDEB40B6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B95F-B10A-4F5C-988F-CCB7D9EA6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294E-BA0A-4042-B9DB-2933CDEB40B6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B95F-B10A-4F5C-988F-CCB7D9EA6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294E-BA0A-4042-B9DB-2933CDEB40B6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B95F-B10A-4F5C-988F-CCB7D9EA6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294E-BA0A-4042-B9DB-2933CDEB40B6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B95F-B10A-4F5C-988F-CCB7D9EA6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294E-BA0A-4042-B9DB-2933CDEB40B6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B95F-B10A-4F5C-988F-CCB7D9EA6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9294E-BA0A-4042-B9DB-2933CDEB40B6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6B95F-B10A-4F5C-988F-CCB7D9EA6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your polyatomic IONS (3-4 minutes)</a:t>
            </a:r>
          </a:p>
        </p:txBody>
      </p:sp>
    </p:spTree>
    <p:extLst>
      <p:ext uri="{BB962C8B-B14F-4D97-AF65-F5344CB8AC3E}">
        <p14:creationId xmlns:p14="http://schemas.microsoft.com/office/powerpoint/2010/main" val="168825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Maiandra GD" pitchFamily="34" charset="0"/>
              </a:rPr>
              <a:t>Ionic Bonds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Occur between </a:t>
            </a:r>
            <a:r>
              <a:rPr lang="en-US" u="sng" dirty="0" smtClean="0"/>
              <a:t>metals</a:t>
            </a:r>
            <a:r>
              <a:rPr lang="en-US" dirty="0" smtClean="0"/>
              <a:t> and </a:t>
            </a:r>
            <a:r>
              <a:rPr lang="en-US" u="sng" dirty="0" smtClean="0"/>
              <a:t>non-metals</a:t>
            </a:r>
          </a:p>
          <a:p>
            <a:r>
              <a:rPr lang="en-US" b="1" dirty="0" smtClean="0"/>
              <a:t>Strong</a:t>
            </a:r>
            <a:r>
              <a:rPr lang="en-US" dirty="0" smtClean="0"/>
              <a:t> electrostatic attraction between positive and negative ions</a:t>
            </a:r>
          </a:p>
          <a:p>
            <a:r>
              <a:rPr lang="en-US" dirty="0" smtClean="0"/>
              <a:t>Crystalline structure</a:t>
            </a:r>
          </a:p>
          <a:p>
            <a:r>
              <a:rPr lang="en-US" dirty="0" smtClean="0"/>
              <a:t>Solid @ room temp</a:t>
            </a:r>
          </a:p>
          <a:p>
            <a:r>
              <a:rPr lang="en-US" dirty="0" smtClean="0"/>
              <a:t>Melt @ high temp</a:t>
            </a:r>
          </a:p>
          <a:p>
            <a:r>
              <a:rPr lang="en-US" dirty="0" smtClean="0"/>
              <a:t>Good conductors of electricity in molten/dissolved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Maiandra GD" pitchFamily="34" charset="0"/>
              </a:rPr>
              <a:t>Ionic Crystals/ crystalline 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In ionic compounds the crystal is held together by electrostatic forces (the attraction between the + and - charges). 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+ - + - + - + - + - + - + - + - + </a:t>
            </a:r>
            <a:br>
              <a:rPr lang="en-US" dirty="0" smtClean="0"/>
            </a:br>
            <a:r>
              <a:rPr lang="en-US" dirty="0" smtClean="0"/>
              <a:t>- + - + - + - + - + - + - + - + - </a:t>
            </a:r>
            <a:br>
              <a:rPr lang="en-US" dirty="0" smtClean="0"/>
            </a:br>
            <a:r>
              <a:rPr lang="en-US" dirty="0" smtClean="0"/>
              <a:t>+ - + - + - + - + - + - + - + - + </a:t>
            </a:r>
            <a:br>
              <a:rPr lang="en-US" dirty="0" smtClean="0"/>
            </a:br>
            <a:r>
              <a:rPr lang="en-US" dirty="0" smtClean="0"/>
              <a:t>- + - + - + - + - + - + - + - + - </a:t>
            </a:r>
            <a:br>
              <a:rPr lang="en-US" dirty="0" smtClean="0"/>
            </a:br>
            <a:r>
              <a:rPr lang="en-US" dirty="0" smtClean="0"/>
              <a:t>+ - + - + - + - + - + - + - + - + </a:t>
            </a:r>
            <a:br>
              <a:rPr lang="en-US" dirty="0" smtClean="0"/>
            </a:br>
            <a:r>
              <a:rPr lang="en-US" dirty="0" smtClean="0"/>
              <a:t>- + - + - + - + - + - + - + - + - </a:t>
            </a:r>
            <a:br>
              <a:rPr lang="en-US" dirty="0" smtClean="0"/>
            </a:br>
            <a:r>
              <a:rPr lang="en-US" dirty="0" smtClean="0"/>
              <a:t>+ - + - + - + - + - + - + - + - + </a:t>
            </a:r>
            <a:br>
              <a:rPr lang="en-US" dirty="0" smtClean="0"/>
            </a:br>
            <a:r>
              <a:rPr lang="en-US" dirty="0" smtClean="0"/>
              <a:t>- + - + - + - + - + - + - + - + - </a:t>
            </a:r>
            <a:br>
              <a:rPr lang="en-US" dirty="0" smtClean="0"/>
            </a:br>
            <a:r>
              <a:rPr lang="en-US" dirty="0" smtClean="0"/>
              <a:t>+ - + - + - + - + - + - + - + - + </a:t>
            </a:r>
            <a:br>
              <a:rPr lang="en-US" dirty="0" smtClean="0"/>
            </a:br>
            <a:r>
              <a:rPr lang="en-US" dirty="0" smtClean="0"/>
              <a:t>- + - + - + - + - + - + - + - + - 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However, crystals are really three-dimensional arrays of ions.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examples of being crystall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7909296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641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examples of being crystall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46138"/>
            <a:ext cx="7426004" cy="349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437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40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LiF</a:t>
            </a:r>
            <a:endParaRPr lang="en-US" dirty="0" smtClean="0"/>
          </a:p>
          <a:p>
            <a:r>
              <a:rPr lang="en-US" dirty="0" err="1" smtClean="0"/>
              <a:t>LiO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CaS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316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62200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i="1" dirty="0"/>
              <a:t/>
            </a:r>
            <a:br>
              <a:rPr lang="en-US" sz="5400" i="1" dirty="0"/>
            </a:br>
            <a:r>
              <a:rPr lang="en-US" sz="6000" dirty="0">
                <a:solidFill>
                  <a:schemeClr val="tx1"/>
                </a:solidFill>
              </a:rPr>
              <a:t>COVALENT </a:t>
            </a:r>
            <a:r>
              <a:rPr lang="en-US" sz="6000" dirty="0" smtClean="0">
                <a:solidFill>
                  <a:schemeClr val="tx1"/>
                </a:solidFill>
              </a:rPr>
              <a:t>BOND</a:t>
            </a:r>
            <a:br>
              <a:rPr lang="en-US" sz="6000" dirty="0" smtClean="0">
                <a:solidFill>
                  <a:schemeClr val="tx1"/>
                </a:solidFill>
              </a:rPr>
            </a:br>
            <a:r>
              <a:rPr lang="en-US" sz="6000" dirty="0">
                <a:solidFill>
                  <a:schemeClr val="tx1"/>
                </a:solidFill>
              </a:rPr>
              <a:t/>
            </a:r>
            <a:br>
              <a:rPr lang="en-US" sz="6000" dirty="0">
                <a:solidFill>
                  <a:schemeClr val="tx1"/>
                </a:solidFill>
              </a:rPr>
            </a:br>
            <a:r>
              <a:rPr lang="en-US" sz="6000" dirty="0">
                <a:solidFill>
                  <a:schemeClr val="tx1"/>
                </a:solidFill>
              </a:rPr>
              <a:t>bond formed by the </a:t>
            </a:r>
            <a:r>
              <a:rPr lang="en-US" sz="6000" i="1" u="sng" dirty="0">
                <a:solidFill>
                  <a:schemeClr val="tx1"/>
                </a:solidFill>
              </a:rPr>
              <a:t>sharing</a:t>
            </a:r>
            <a:r>
              <a:rPr lang="en-US" sz="6000" i="1" dirty="0">
                <a:solidFill>
                  <a:schemeClr val="tx1"/>
                </a:solidFill>
              </a:rPr>
              <a:t> </a:t>
            </a:r>
            <a:r>
              <a:rPr lang="en-US" sz="6000" dirty="0">
                <a:solidFill>
                  <a:schemeClr val="tx1"/>
                </a:solidFill>
              </a:rPr>
              <a:t>of electrons</a:t>
            </a:r>
            <a:br>
              <a:rPr lang="en-US" sz="6000" dirty="0">
                <a:solidFill>
                  <a:schemeClr val="tx1"/>
                </a:solidFill>
              </a:rPr>
            </a:br>
            <a:r>
              <a:rPr lang="en-US" sz="6600" b="1" dirty="0">
                <a:solidFill>
                  <a:schemeClr val="tx1"/>
                </a:solidFill>
              </a:rPr>
              <a:t/>
            </a:r>
            <a:br>
              <a:rPr lang="en-US" sz="6600" b="1" dirty="0">
                <a:solidFill>
                  <a:schemeClr val="tx1"/>
                </a:solidFill>
              </a:rPr>
            </a:b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explod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Covalent Bond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229600" cy="4525963"/>
          </a:xfrm>
        </p:spPr>
        <p:txBody>
          <a:bodyPr/>
          <a:lstStyle/>
          <a:p>
            <a:r>
              <a:rPr lang="en-US" dirty="0"/>
              <a:t>Between nonmetallic elements of similar electronegativity.</a:t>
            </a:r>
          </a:p>
          <a:p>
            <a:r>
              <a:rPr lang="en-US" dirty="0"/>
              <a:t>Formed by sharing electron </a:t>
            </a:r>
            <a:r>
              <a:rPr lang="en-US" dirty="0" smtClean="0"/>
              <a:t>pairs</a:t>
            </a:r>
          </a:p>
          <a:p>
            <a:r>
              <a:rPr lang="en-US" dirty="0" smtClean="0"/>
              <a:t>Weak Bonds</a:t>
            </a:r>
            <a:endParaRPr lang="en-US" dirty="0"/>
          </a:p>
          <a:p>
            <a:r>
              <a:rPr lang="en-US" dirty="0" smtClean="0"/>
              <a:t>they </a:t>
            </a:r>
            <a:r>
              <a:rPr lang="en-US" dirty="0"/>
              <a:t>are not conductors at any state</a:t>
            </a:r>
          </a:p>
          <a:p>
            <a:r>
              <a:rPr lang="en-US" dirty="0"/>
              <a:t>Examples; O</a:t>
            </a:r>
            <a:r>
              <a:rPr lang="en-US" baseline="-25000" dirty="0"/>
              <a:t>2</a:t>
            </a:r>
            <a:r>
              <a:rPr lang="en-US" dirty="0"/>
              <a:t>, CO</a:t>
            </a:r>
            <a:r>
              <a:rPr lang="en-US" baseline="-25000" dirty="0"/>
              <a:t>2</a:t>
            </a:r>
            <a:r>
              <a:rPr lang="en-US" dirty="0"/>
              <a:t>, C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6</a:t>
            </a:r>
            <a:r>
              <a:rPr lang="en-US" dirty="0"/>
              <a:t>, H</a:t>
            </a:r>
            <a:r>
              <a:rPr lang="en-US" baseline="-25000" dirty="0"/>
              <a:t>2</a:t>
            </a:r>
            <a:r>
              <a:rPr lang="en-US" dirty="0"/>
              <a:t>O, </a:t>
            </a:r>
            <a:r>
              <a:rPr lang="en-US" dirty="0" err="1"/>
              <a:t>SiC</a:t>
            </a:r>
            <a:endParaRPr lang="en-US" baseline="-25000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2" name="Picture 4" descr="covalentblu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85800"/>
            <a:ext cx="7391400" cy="5449888"/>
          </a:xfrm>
          <a:prstGeom prst="rect">
            <a:avLst/>
          </a:prstGeom>
          <a:noFill/>
        </p:spPr>
      </p:pic>
      <p:sp>
        <p:nvSpPr>
          <p:cNvPr id="160773" name="WordArt 5"/>
          <p:cNvSpPr>
            <a:spLocks noChangeArrowheads="1" noChangeShapeType="1" noTextEdit="1"/>
          </p:cNvSpPr>
          <p:nvPr/>
        </p:nvSpPr>
        <p:spPr bwMode="auto">
          <a:xfrm>
            <a:off x="3138488" y="3127375"/>
            <a:ext cx="2867025" cy="6111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Covalent Bonds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A bond that forms between two metals </a:t>
            </a:r>
          </a:p>
          <a:p>
            <a:r>
              <a:rPr lang="en-US" dirty="0" smtClean="0"/>
              <a:t>Electrons are considered to be in a “sea”</a:t>
            </a:r>
          </a:p>
          <a:p>
            <a:pPr lvl="1"/>
            <a:r>
              <a:rPr lang="en-US" dirty="0" smtClean="0"/>
              <a:t>Not shared or transferred </a:t>
            </a:r>
          </a:p>
          <a:p>
            <a:r>
              <a:rPr lang="en-US" dirty="0" smtClean="0"/>
              <a:t>Formulas are typically written as a neutral atom</a:t>
            </a:r>
          </a:p>
          <a:p>
            <a:r>
              <a:rPr lang="en-US" dirty="0" smtClean="0"/>
              <a:t>Strong bonds</a:t>
            </a:r>
          </a:p>
        </p:txBody>
      </p:sp>
    </p:spTree>
    <p:extLst>
      <p:ext uri="{BB962C8B-B14F-4D97-AF65-F5344CB8AC3E}">
        <p14:creationId xmlns:p14="http://schemas.microsoft.com/office/powerpoint/2010/main" val="386252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6400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5100" dirty="0" smtClean="0"/>
              <a:t>1. C</a:t>
            </a:r>
            <a:r>
              <a:rPr lang="en-US" sz="5100" baseline="-25000" dirty="0" smtClean="0"/>
              <a:t>2</a:t>
            </a:r>
            <a:r>
              <a:rPr lang="en-US" sz="5100" dirty="0" smtClean="0"/>
              <a:t>H</a:t>
            </a:r>
            <a:r>
              <a:rPr lang="en-US" sz="5100" baseline="-25000" dirty="0" smtClean="0"/>
              <a:t>3</a:t>
            </a:r>
            <a:r>
              <a:rPr lang="en-US" sz="5100" dirty="0" smtClean="0"/>
              <a:t>O</a:t>
            </a:r>
            <a:r>
              <a:rPr lang="en-US" sz="5100" baseline="-25000" dirty="0" smtClean="0"/>
              <a:t>2</a:t>
            </a:r>
            <a:r>
              <a:rPr lang="en-US" sz="5100" baseline="30000" dirty="0" smtClean="0"/>
              <a:t>-1</a:t>
            </a:r>
            <a:endParaRPr lang="en-US" sz="5100" dirty="0"/>
          </a:p>
          <a:p>
            <a:pPr marL="0" indent="0">
              <a:buNone/>
            </a:pPr>
            <a:r>
              <a:rPr lang="en-US" sz="5100" dirty="0" smtClean="0"/>
              <a:t>					8. NH</a:t>
            </a:r>
            <a:r>
              <a:rPr lang="en-US" sz="5100" baseline="-25000" dirty="0" smtClean="0"/>
              <a:t>4</a:t>
            </a:r>
            <a:r>
              <a:rPr lang="en-US" sz="5100" baseline="30000" dirty="0" smtClean="0"/>
              <a:t>+1</a:t>
            </a:r>
            <a:endParaRPr lang="en-US" sz="5100" dirty="0"/>
          </a:p>
          <a:p>
            <a:pPr marL="0" indent="0">
              <a:buNone/>
            </a:pPr>
            <a:r>
              <a:rPr lang="en-US" sz="5100" dirty="0"/>
              <a:t>2</a:t>
            </a:r>
            <a:r>
              <a:rPr lang="en-US" sz="5100" dirty="0" smtClean="0"/>
              <a:t>. CO</a:t>
            </a:r>
            <a:r>
              <a:rPr lang="en-US" sz="5100" baseline="-25000" dirty="0" smtClean="0"/>
              <a:t>3</a:t>
            </a:r>
            <a:r>
              <a:rPr lang="en-US" sz="5100" baseline="30000" dirty="0" smtClean="0"/>
              <a:t>-2</a:t>
            </a:r>
            <a:endParaRPr lang="en-US" sz="5100" dirty="0"/>
          </a:p>
          <a:p>
            <a:pPr marL="0" indent="0">
              <a:buNone/>
            </a:pPr>
            <a:r>
              <a:rPr lang="en-US" sz="5100" dirty="0" smtClean="0"/>
              <a:t>					9. HCO</a:t>
            </a:r>
            <a:r>
              <a:rPr lang="en-US" sz="5100" baseline="-25000" dirty="0" smtClean="0"/>
              <a:t>3</a:t>
            </a:r>
            <a:r>
              <a:rPr lang="en-US" sz="5100" baseline="30000" dirty="0" smtClean="0"/>
              <a:t>-2</a:t>
            </a:r>
            <a:endParaRPr lang="en-US" sz="5100" dirty="0"/>
          </a:p>
          <a:p>
            <a:pPr marL="0" indent="0">
              <a:buNone/>
            </a:pPr>
            <a:r>
              <a:rPr lang="en-US" sz="5100" dirty="0"/>
              <a:t>3</a:t>
            </a:r>
            <a:r>
              <a:rPr lang="en-US" sz="5100" dirty="0" smtClean="0"/>
              <a:t>. CrO</a:t>
            </a:r>
            <a:r>
              <a:rPr lang="en-US" sz="5100" baseline="-25000" dirty="0" smtClean="0"/>
              <a:t>4</a:t>
            </a:r>
            <a:r>
              <a:rPr lang="en-US" sz="5100" baseline="30000" dirty="0" smtClean="0"/>
              <a:t>-2</a:t>
            </a:r>
            <a:endParaRPr lang="en-US" sz="5100" dirty="0"/>
          </a:p>
          <a:p>
            <a:pPr marL="0" indent="0">
              <a:buNone/>
            </a:pPr>
            <a:r>
              <a:rPr lang="en-US" sz="5100" dirty="0" smtClean="0"/>
              <a:t>					10. ClO</a:t>
            </a:r>
            <a:r>
              <a:rPr lang="en-US" sz="5100" baseline="-25000" dirty="0" smtClean="0"/>
              <a:t>3</a:t>
            </a:r>
            <a:r>
              <a:rPr lang="en-US" sz="5100" baseline="30000" dirty="0" smtClean="0"/>
              <a:t>-1</a:t>
            </a:r>
            <a:endParaRPr lang="en-US" sz="5100" dirty="0"/>
          </a:p>
          <a:p>
            <a:pPr marL="0" indent="0">
              <a:buNone/>
            </a:pPr>
            <a:r>
              <a:rPr lang="en-US" sz="5100" dirty="0"/>
              <a:t>4</a:t>
            </a:r>
            <a:r>
              <a:rPr lang="en-US" sz="5100" dirty="0" smtClean="0"/>
              <a:t>. CN</a:t>
            </a:r>
            <a:r>
              <a:rPr lang="en-US" sz="5100" baseline="30000" dirty="0" smtClean="0"/>
              <a:t>-1</a:t>
            </a:r>
            <a:endParaRPr lang="en-US" sz="5100" dirty="0"/>
          </a:p>
          <a:p>
            <a:pPr marL="0" indent="0">
              <a:buNone/>
            </a:pPr>
            <a:r>
              <a:rPr lang="en-US" sz="5100" dirty="0" smtClean="0"/>
              <a:t>					11.OH</a:t>
            </a:r>
            <a:r>
              <a:rPr lang="en-US" sz="5100" baseline="30000" dirty="0" smtClean="0"/>
              <a:t>-1</a:t>
            </a:r>
            <a:endParaRPr lang="en-US" sz="5100" dirty="0"/>
          </a:p>
          <a:p>
            <a:pPr marL="0" indent="0">
              <a:buNone/>
            </a:pPr>
            <a:r>
              <a:rPr lang="en-US" sz="5100" dirty="0"/>
              <a:t>5</a:t>
            </a:r>
            <a:r>
              <a:rPr lang="en-US" sz="5100" dirty="0" smtClean="0"/>
              <a:t>. NO</a:t>
            </a:r>
            <a:r>
              <a:rPr lang="en-US" sz="5100" baseline="-25000" dirty="0" smtClean="0"/>
              <a:t>3</a:t>
            </a:r>
            <a:r>
              <a:rPr lang="en-US" sz="5100" baseline="30000" dirty="0" smtClean="0"/>
              <a:t>-1</a:t>
            </a:r>
            <a:endParaRPr lang="en-US" sz="5100" dirty="0"/>
          </a:p>
          <a:p>
            <a:pPr marL="0" indent="0">
              <a:buNone/>
            </a:pPr>
            <a:r>
              <a:rPr lang="en-US" sz="5100" dirty="0" smtClean="0"/>
              <a:t>					12. MnO</a:t>
            </a:r>
            <a:r>
              <a:rPr lang="en-US" sz="5100" baseline="-25000" dirty="0" smtClean="0"/>
              <a:t>4</a:t>
            </a:r>
            <a:r>
              <a:rPr lang="en-US" sz="5100" baseline="30000" dirty="0" smtClean="0"/>
              <a:t>-1</a:t>
            </a:r>
            <a:endParaRPr lang="en-US" sz="5100" dirty="0"/>
          </a:p>
          <a:p>
            <a:pPr marL="0" indent="0">
              <a:buNone/>
            </a:pPr>
            <a:r>
              <a:rPr lang="en-US" sz="5100" dirty="0" smtClean="0"/>
              <a:t>6. PO</a:t>
            </a:r>
            <a:r>
              <a:rPr lang="en-US" sz="5100" baseline="-25000" dirty="0" smtClean="0"/>
              <a:t>4</a:t>
            </a:r>
            <a:r>
              <a:rPr lang="en-US" sz="5100" baseline="30000" dirty="0" smtClean="0"/>
              <a:t>-3</a:t>
            </a:r>
            <a:endParaRPr lang="en-US" sz="5100" dirty="0"/>
          </a:p>
          <a:p>
            <a:pPr marL="0" indent="0">
              <a:buNone/>
            </a:pPr>
            <a:r>
              <a:rPr lang="en-US" sz="5100" dirty="0" smtClean="0"/>
              <a:t>					13. O</a:t>
            </a:r>
            <a:r>
              <a:rPr lang="en-US" sz="5100" baseline="-25000" dirty="0" smtClean="0"/>
              <a:t>2</a:t>
            </a:r>
            <a:r>
              <a:rPr lang="en-US" sz="5100" baseline="30000" dirty="0" smtClean="0"/>
              <a:t>-2</a:t>
            </a:r>
            <a:endParaRPr lang="en-US" sz="5100" dirty="0"/>
          </a:p>
          <a:p>
            <a:pPr marL="0" indent="0">
              <a:buNone/>
            </a:pPr>
            <a:r>
              <a:rPr lang="en-US" sz="5100" dirty="0"/>
              <a:t>7</a:t>
            </a:r>
            <a:r>
              <a:rPr lang="en-US" sz="5100" dirty="0" smtClean="0"/>
              <a:t>. SO</a:t>
            </a:r>
            <a:r>
              <a:rPr lang="en-US" sz="5100" baseline="-25000" dirty="0" smtClean="0"/>
              <a:t>4</a:t>
            </a:r>
            <a:r>
              <a:rPr lang="en-US" sz="5100" baseline="30000" dirty="0" smtClean="0"/>
              <a:t>-2</a:t>
            </a:r>
            <a:endParaRPr lang="en-US" sz="5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3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each type of bond</a:t>
            </a:r>
          </a:p>
          <a:p>
            <a:pPr marL="0" indent="0">
              <a:buNone/>
            </a:pPr>
            <a:r>
              <a:rPr lang="en-US" dirty="0" err="1" smtClean="0"/>
              <a:t>KCl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CO</a:t>
            </a:r>
          </a:p>
          <a:p>
            <a:pPr marL="0" indent="0">
              <a:buNone/>
            </a:pPr>
            <a:r>
              <a:rPr lang="en-US" dirty="0" err="1" smtClean="0"/>
              <a:t>MnO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PF	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52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 of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Covalent bonds are the weakest by far</a:t>
            </a:r>
          </a:p>
          <a:p>
            <a:pPr lvl="1"/>
            <a:r>
              <a:rPr lang="en-US" dirty="0" smtClean="0"/>
              <a:t>Easily broken apart</a:t>
            </a:r>
            <a:endParaRPr lang="en-US" dirty="0"/>
          </a:p>
          <a:p>
            <a:r>
              <a:rPr lang="en-US" dirty="0" smtClean="0"/>
              <a:t>Ionic and metallic bonds CAN both be very strong</a:t>
            </a:r>
          </a:p>
          <a:p>
            <a:endParaRPr lang="en-US" dirty="0"/>
          </a:p>
          <a:p>
            <a:r>
              <a:rPr lang="en-US" dirty="0" smtClean="0"/>
              <a:t>Typically Ionic bonds are the strongest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29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Lewis Dot Diagrams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057400"/>
            <a:ext cx="7848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Lewis Dot Structures are representations of an elements valence electrons (s and p </a:t>
            </a:r>
            <a:r>
              <a:rPr lang="en-US" sz="3200" dirty="0" err="1" smtClean="0"/>
              <a:t>orbitals</a:t>
            </a:r>
            <a:r>
              <a:rPr lang="en-US" sz="3200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Can be used for individual elements or a compound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n-US" sz="3200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Lewis Dot </a:t>
            </a:r>
            <a:r>
              <a:rPr lang="en-US" dirty="0" smtClean="0"/>
              <a:t>Diagrams </a:t>
            </a:r>
            <a:r>
              <a:rPr lang="en-US" dirty="0"/>
              <a:t>cont’d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Valence electrons the only electrons allowed to </a:t>
            </a:r>
            <a:r>
              <a:rPr lang="en-US" dirty="0" smtClean="0"/>
              <a:t>chemically </a:t>
            </a:r>
            <a:r>
              <a:rPr lang="en-US" dirty="0"/>
              <a:t>bond. That is, the valence electrons determine the formulas of compounds that can be formed.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The core electrons do not contribute directly to bonding. 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Lewis Dot Structures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057400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    O</a:t>
            </a:r>
          </a:p>
          <a:p>
            <a:pPr lvl="8">
              <a:buFont typeface="Arial" pitchFamily="34" charset="0"/>
              <a:buChar char="•"/>
            </a:pPr>
            <a:r>
              <a:rPr lang="en-US" sz="3200" dirty="0" smtClean="0"/>
              <a:t>     </a:t>
            </a:r>
            <a:r>
              <a:rPr lang="en-US" sz="3200" dirty="0" err="1" smtClean="0"/>
              <a:t>Ba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   F</a:t>
            </a:r>
          </a:p>
          <a:p>
            <a:pPr lvl="8">
              <a:buFont typeface="Arial" pitchFamily="34" charset="0"/>
              <a:buChar char="•"/>
            </a:pPr>
            <a:r>
              <a:rPr lang="en-US" sz="3200" dirty="0" smtClean="0"/>
              <a:t>     </a:t>
            </a:r>
            <a:r>
              <a:rPr lang="en-US" sz="3200" dirty="0" err="1" smtClean="0"/>
              <a:t>Ar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   S</a:t>
            </a:r>
          </a:p>
          <a:p>
            <a:pPr lvl="8">
              <a:buFont typeface="Arial" pitchFamily="34" charset="0"/>
              <a:buChar char="•"/>
            </a:pPr>
            <a:r>
              <a:rPr lang="en-US" sz="3200" dirty="0" smtClean="0"/>
              <a:t>     Al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   I</a:t>
            </a:r>
          </a:p>
          <a:p>
            <a:pPr lvl="8">
              <a:buFont typeface="Arial" pitchFamily="34" charset="0"/>
              <a:buChar char="•"/>
            </a:pPr>
            <a:r>
              <a:rPr lang="en-US" sz="3200" dirty="0" smtClean="0"/>
              <a:t>     Ca</a:t>
            </a:r>
          </a:p>
          <a:p>
            <a:pPr>
              <a:buFont typeface="Arial" pitchFamily="34" charset="0"/>
              <a:buChar char="•"/>
            </a:pPr>
            <a:endParaRPr lang="en-US" sz="3200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about Lewis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Pages 4 and 5</a:t>
            </a:r>
          </a:p>
          <a:p>
            <a:endParaRPr lang="en-US" dirty="0"/>
          </a:p>
          <a:p>
            <a:r>
              <a:rPr lang="en-US" dirty="0" smtClean="0"/>
              <a:t>Highlight the rules for drawing Lewis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66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Polyatomic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for your poly atomic quiz as I come around and check HW  page 6 #1-9 bottom of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98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</a:t>
            </a:r>
            <a:r>
              <a:rPr lang="en-US" dirty="0" err="1" smtClean="0"/>
              <a:t>NOPS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only elements that can make double and triple bonds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02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Covalent Bonds &amp; Lewis Dot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Lewis dot formulas were invented to help us show how electrons are shared. </a:t>
            </a:r>
          </a:p>
          <a:p>
            <a:pPr algn="ctr">
              <a:buFontTx/>
              <a:buNone/>
            </a:pPr>
            <a:r>
              <a:rPr lang="en-US" sz="2800" dirty="0"/>
              <a:t>· </a:t>
            </a:r>
            <a:r>
              <a:rPr lang="en-US" sz="2800" dirty="0" smtClean="0"/>
              <a:t> =  valence </a:t>
            </a:r>
            <a:r>
              <a:rPr lang="en-US" sz="2800" dirty="0"/>
              <a:t>electron </a:t>
            </a:r>
          </a:p>
          <a:p>
            <a:pPr algn="ctr">
              <a:buFontTx/>
              <a:buNone/>
            </a:pPr>
            <a:r>
              <a:rPr lang="en-US" sz="2800" dirty="0"/>
              <a:t>- </a:t>
            </a:r>
            <a:r>
              <a:rPr lang="en-US" sz="2800" dirty="0" smtClean="0"/>
              <a:t> =  shared </a:t>
            </a:r>
            <a:r>
              <a:rPr lang="en-US" sz="2800" dirty="0"/>
              <a:t>pair </a:t>
            </a:r>
            <a:r>
              <a:rPr lang="en-US" sz="2800" dirty="0" smtClean="0"/>
              <a:t> =  :</a:t>
            </a:r>
            <a:endParaRPr lang="en-US" sz="2800" dirty="0"/>
          </a:p>
          <a:p>
            <a:pPr algn="ctr">
              <a:buFontTx/>
              <a:buNone/>
            </a:pPr>
            <a:r>
              <a:rPr lang="en-US" sz="2800" dirty="0"/>
              <a:t>For example, </a:t>
            </a:r>
          </a:p>
          <a:p>
            <a:pPr algn="ctr">
              <a:buFontTx/>
              <a:buNone/>
            </a:pPr>
            <a:r>
              <a:rPr lang="en-US" sz="2800" dirty="0"/>
              <a:t>write H</a:t>
            </a:r>
            <a:r>
              <a:rPr lang="en-US" sz="2800" baseline="-25000" dirty="0"/>
              <a:t>2</a:t>
            </a:r>
            <a:r>
              <a:rPr lang="en-US" sz="2800" dirty="0"/>
              <a:t> as H:H or H-H.</a:t>
            </a:r>
          </a:p>
          <a:p>
            <a:pPr algn="ctr">
              <a:buFontTx/>
              <a:buNone/>
            </a:pPr>
            <a:r>
              <a:rPr lang="en-US" sz="2800" dirty="0"/>
              <a:t>Arrange the molecule so that each atom is "surrounded by" eight dots in pairs </a:t>
            </a:r>
          </a:p>
          <a:p>
            <a:pPr algn="ctr">
              <a:buFontTx/>
              <a:buNone/>
            </a:pPr>
            <a:r>
              <a:rPr lang="en-US" sz="2800" b="1" dirty="0"/>
              <a:t>(except for H, Li, Be, and possibly B).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strength of bond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336"/>
            <a:ext cx="88392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54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610600" cy="59737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Acetate				8. Ammonium</a:t>
            </a:r>
          </a:p>
          <a:p>
            <a:pPr marL="514350" indent="-514350">
              <a:buAutoNum type="arabicPeriod"/>
            </a:pPr>
            <a:r>
              <a:rPr lang="en-US" dirty="0" smtClean="0"/>
              <a:t>Carbonate			9. Bicarbonate</a:t>
            </a:r>
          </a:p>
          <a:p>
            <a:pPr marL="514350" indent="-514350">
              <a:buAutoNum type="arabicPeriod"/>
            </a:pPr>
            <a:r>
              <a:rPr lang="en-US" dirty="0" smtClean="0"/>
              <a:t>Chromate			10.Chlorate</a:t>
            </a:r>
          </a:p>
          <a:p>
            <a:pPr marL="514350" indent="-514350">
              <a:buAutoNum type="arabicPeriod"/>
            </a:pPr>
            <a:r>
              <a:rPr lang="en-US" dirty="0" smtClean="0"/>
              <a:t>Cyanide 			11. Hydroxide</a:t>
            </a:r>
          </a:p>
          <a:p>
            <a:pPr marL="514350" indent="-514350">
              <a:buAutoNum type="arabicPeriod"/>
            </a:pPr>
            <a:r>
              <a:rPr lang="en-US" dirty="0" smtClean="0"/>
              <a:t>Nitrate				12. Permanganate</a:t>
            </a:r>
          </a:p>
          <a:p>
            <a:pPr marL="514350" indent="-514350">
              <a:buAutoNum type="arabicPeriod"/>
            </a:pPr>
            <a:r>
              <a:rPr lang="en-US" dirty="0" smtClean="0"/>
              <a:t>Phosphate			13. peroxide</a:t>
            </a:r>
          </a:p>
          <a:p>
            <a:pPr marL="514350" indent="-514350">
              <a:buAutoNum type="arabicPeriod"/>
            </a:pPr>
            <a:r>
              <a:rPr lang="en-US" dirty="0" smtClean="0"/>
              <a:t>Sulfate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34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Octet Rule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752600"/>
            <a:ext cx="7696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States that atoms tend to combine so that they each have eight electrons in their valence shells, giving them the same electronic configuration as a noble gas.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Exceptions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B &amp; Al only need 6 to be “happy”</a:t>
            </a:r>
          </a:p>
          <a:p>
            <a:endParaRPr lang="en-US" sz="3200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your polyatomic IONS (3-4 minutes)</a:t>
            </a:r>
          </a:p>
        </p:txBody>
      </p:sp>
    </p:spTree>
    <p:extLst>
      <p:ext uri="{BB962C8B-B14F-4D97-AF65-F5344CB8AC3E}">
        <p14:creationId xmlns:p14="http://schemas.microsoft.com/office/powerpoint/2010/main" val="553993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686800" cy="6629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5100" dirty="0" smtClean="0"/>
              <a:t>1. C</a:t>
            </a:r>
            <a:r>
              <a:rPr lang="en-US" sz="5100" baseline="-25000" dirty="0" smtClean="0"/>
              <a:t>2</a:t>
            </a:r>
            <a:r>
              <a:rPr lang="en-US" sz="5100" dirty="0" smtClean="0"/>
              <a:t>H</a:t>
            </a:r>
            <a:r>
              <a:rPr lang="en-US" sz="5100" baseline="-25000" dirty="0" smtClean="0"/>
              <a:t>3</a:t>
            </a:r>
            <a:r>
              <a:rPr lang="en-US" sz="5100" dirty="0" smtClean="0"/>
              <a:t>O</a:t>
            </a:r>
            <a:r>
              <a:rPr lang="en-US" sz="5100" baseline="-25000" dirty="0" smtClean="0"/>
              <a:t>2</a:t>
            </a:r>
            <a:r>
              <a:rPr lang="en-US" sz="5100" baseline="30000" dirty="0" smtClean="0"/>
              <a:t>-1</a:t>
            </a:r>
            <a:endParaRPr lang="en-US" sz="5100" dirty="0"/>
          </a:p>
          <a:p>
            <a:pPr marL="0" indent="0">
              <a:buNone/>
            </a:pPr>
            <a:r>
              <a:rPr lang="en-US" sz="5100" dirty="0" smtClean="0"/>
              <a:t>					8. NH</a:t>
            </a:r>
            <a:r>
              <a:rPr lang="en-US" sz="5100" baseline="-25000" dirty="0" smtClean="0"/>
              <a:t>4</a:t>
            </a:r>
            <a:r>
              <a:rPr lang="en-US" sz="5100" baseline="30000" dirty="0" smtClean="0"/>
              <a:t>+1</a:t>
            </a:r>
            <a:endParaRPr lang="en-US" sz="5100" dirty="0"/>
          </a:p>
          <a:p>
            <a:pPr marL="0" indent="0">
              <a:buNone/>
            </a:pPr>
            <a:r>
              <a:rPr lang="en-US" sz="5100" dirty="0"/>
              <a:t>2</a:t>
            </a:r>
            <a:r>
              <a:rPr lang="en-US" sz="5100" dirty="0" smtClean="0"/>
              <a:t>. CO</a:t>
            </a:r>
            <a:r>
              <a:rPr lang="en-US" sz="5100" baseline="-25000" dirty="0" smtClean="0"/>
              <a:t>3</a:t>
            </a:r>
            <a:r>
              <a:rPr lang="en-US" sz="5100" baseline="30000" dirty="0" smtClean="0"/>
              <a:t>-2</a:t>
            </a:r>
            <a:endParaRPr lang="en-US" sz="5100" dirty="0"/>
          </a:p>
          <a:p>
            <a:pPr marL="0" indent="0">
              <a:buNone/>
            </a:pPr>
            <a:r>
              <a:rPr lang="en-US" sz="5100" dirty="0" smtClean="0"/>
              <a:t>					9. HCO</a:t>
            </a:r>
            <a:r>
              <a:rPr lang="en-US" sz="5100" baseline="-25000" dirty="0" smtClean="0"/>
              <a:t>3</a:t>
            </a:r>
            <a:r>
              <a:rPr lang="en-US" sz="5100" baseline="30000" dirty="0" smtClean="0"/>
              <a:t>-2</a:t>
            </a:r>
            <a:endParaRPr lang="en-US" sz="5100" dirty="0"/>
          </a:p>
          <a:p>
            <a:pPr marL="0" indent="0">
              <a:buNone/>
            </a:pPr>
            <a:r>
              <a:rPr lang="en-US" sz="5100" dirty="0"/>
              <a:t>3</a:t>
            </a:r>
            <a:r>
              <a:rPr lang="en-US" sz="5100" dirty="0" smtClean="0"/>
              <a:t>. CrO</a:t>
            </a:r>
            <a:r>
              <a:rPr lang="en-US" sz="5100" baseline="-25000" dirty="0" smtClean="0"/>
              <a:t>4</a:t>
            </a:r>
            <a:r>
              <a:rPr lang="en-US" sz="5100" baseline="30000" dirty="0" smtClean="0"/>
              <a:t>-2</a:t>
            </a:r>
            <a:endParaRPr lang="en-US" sz="5100" dirty="0"/>
          </a:p>
          <a:p>
            <a:pPr marL="0" indent="0">
              <a:buNone/>
            </a:pPr>
            <a:r>
              <a:rPr lang="en-US" sz="5100" dirty="0" smtClean="0"/>
              <a:t>					10. ClO</a:t>
            </a:r>
            <a:r>
              <a:rPr lang="en-US" sz="5100" baseline="-25000" dirty="0" smtClean="0"/>
              <a:t>3</a:t>
            </a:r>
            <a:r>
              <a:rPr lang="en-US" sz="5100" baseline="30000" dirty="0" smtClean="0"/>
              <a:t>-1</a:t>
            </a:r>
            <a:endParaRPr lang="en-US" sz="5100" dirty="0"/>
          </a:p>
          <a:p>
            <a:pPr marL="0" indent="0">
              <a:buNone/>
            </a:pPr>
            <a:r>
              <a:rPr lang="en-US" sz="5100" dirty="0"/>
              <a:t>4</a:t>
            </a:r>
            <a:r>
              <a:rPr lang="en-US" sz="5100" dirty="0" smtClean="0"/>
              <a:t>. CN</a:t>
            </a:r>
            <a:r>
              <a:rPr lang="en-US" sz="5100" baseline="30000" dirty="0" smtClean="0"/>
              <a:t>-1</a:t>
            </a:r>
            <a:endParaRPr lang="en-US" sz="5100" dirty="0"/>
          </a:p>
          <a:p>
            <a:pPr marL="0" indent="0">
              <a:buNone/>
            </a:pPr>
            <a:r>
              <a:rPr lang="en-US" sz="5100" dirty="0" smtClean="0"/>
              <a:t>					11.OH</a:t>
            </a:r>
            <a:r>
              <a:rPr lang="en-US" sz="5100" baseline="30000" dirty="0" smtClean="0"/>
              <a:t>-1</a:t>
            </a:r>
            <a:endParaRPr lang="en-US" sz="5100" dirty="0"/>
          </a:p>
          <a:p>
            <a:pPr marL="0" indent="0">
              <a:buNone/>
            </a:pPr>
            <a:r>
              <a:rPr lang="en-US" sz="5100" dirty="0"/>
              <a:t>5</a:t>
            </a:r>
            <a:r>
              <a:rPr lang="en-US" sz="5100" dirty="0" smtClean="0"/>
              <a:t>. NO</a:t>
            </a:r>
            <a:r>
              <a:rPr lang="en-US" sz="5100" baseline="-25000" dirty="0" smtClean="0"/>
              <a:t>3</a:t>
            </a:r>
            <a:r>
              <a:rPr lang="en-US" sz="5100" baseline="30000" dirty="0" smtClean="0"/>
              <a:t>-1</a:t>
            </a:r>
            <a:endParaRPr lang="en-US" sz="5100" dirty="0"/>
          </a:p>
          <a:p>
            <a:pPr marL="0" indent="0">
              <a:buNone/>
            </a:pPr>
            <a:r>
              <a:rPr lang="en-US" sz="5100" dirty="0" smtClean="0"/>
              <a:t>					12. MnO</a:t>
            </a:r>
            <a:r>
              <a:rPr lang="en-US" sz="5100" baseline="-25000" dirty="0" smtClean="0"/>
              <a:t>4</a:t>
            </a:r>
            <a:r>
              <a:rPr lang="en-US" sz="5100" baseline="30000" dirty="0" smtClean="0"/>
              <a:t>-1</a:t>
            </a:r>
            <a:endParaRPr lang="en-US" sz="5100" dirty="0"/>
          </a:p>
          <a:p>
            <a:pPr marL="0" indent="0">
              <a:buNone/>
            </a:pPr>
            <a:r>
              <a:rPr lang="en-US" sz="5100" dirty="0" smtClean="0"/>
              <a:t>6. PO</a:t>
            </a:r>
            <a:r>
              <a:rPr lang="en-US" sz="5100" baseline="-25000" dirty="0" smtClean="0"/>
              <a:t>4</a:t>
            </a:r>
            <a:r>
              <a:rPr lang="en-US" sz="5100" baseline="30000" dirty="0" smtClean="0"/>
              <a:t>-3</a:t>
            </a:r>
            <a:endParaRPr lang="en-US" sz="5100" dirty="0"/>
          </a:p>
          <a:p>
            <a:pPr marL="0" indent="0">
              <a:buNone/>
            </a:pPr>
            <a:r>
              <a:rPr lang="en-US" sz="5100" dirty="0" smtClean="0"/>
              <a:t>					13. O</a:t>
            </a:r>
            <a:r>
              <a:rPr lang="en-US" sz="5100" baseline="-25000" dirty="0" smtClean="0"/>
              <a:t>2</a:t>
            </a:r>
            <a:r>
              <a:rPr lang="en-US" sz="5100" baseline="30000" dirty="0" smtClean="0"/>
              <a:t>-2</a:t>
            </a:r>
            <a:endParaRPr lang="en-US" sz="5100" dirty="0"/>
          </a:p>
          <a:p>
            <a:pPr marL="0" indent="0">
              <a:buNone/>
            </a:pPr>
            <a:r>
              <a:rPr lang="en-US" sz="5100" dirty="0"/>
              <a:t>7</a:t>
            </a:r>
            <a:r>
              <a:rPr lang="en-US" sz="5100" dirty="0" smtClean="0"/>
              <a:t>. SO</a:t>
            </a:r>
            <a:r>
              <a:rPr lang="en-US" sz="5100" baseline="-25000" dirty="0" smtClean="0"/>
              <a:t>4</a:t>
            </a:r>
            <a:r>
              <a:rPr lang="en-US" sz="5100" baseline="30000" dirty="0" smtClean="0"/>
              <a:t>-2</a:t>
            </a:r>
            <a:endParaRPr lang="en-US" sz="5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202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Drawing Lewis Diagrams for Molecules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8305800" cy="6038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800" dirty="0" smtClean="0"/>
              <a:t>Determine the total number of Valence electrons (taking into account any charges present)</a:t>
            </a:r>
            <a:br>
              <a:rPr lang="en-US" sz="2800" dirty="0" smtClean="0"/>
            </a:br>
            <a:endParaRPr lang="en-US" sz="2800" dirty="0" smtClean="0"/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800" dirty="0" smtClean="0"/>
              <a:t>Decide who is the central atom. (usually the least electronegative but never hydrogen). </a:t>
            </a:r>
            <a:br>
              <a:rPr lang="en-US" sz="2800" dirty="0" smtClean="0"/>
            </a:br>
            <a:endParaRPr lang="en-US" sz="2800" dirty="0" smtClean="0"/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800" dirty="0" smtClean="0"/>
              <a:t>Arrange the remaining electrons to complete the octets </a:t>
            </a:r>
            <a:br>
              <a:rPr lang="en-US" sz="2800" dirty="0" smtClean="0"/>
            </a:br>
            <a:endParaRPr lang="en-US" sz="2800" dirty="0" smtClean="0"/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800" dirty="0" smtClean="0"/>
              <a:t>If the central atom lacks an octet form multiple bonds (double or triple) by converting non-bonding electrons from terminal atoms into bonding pairs.</a:t>
            </a:r>
            <a:br>
              <a:rPr lang="en-US" sz="2800" dirty="0" smtClean="0"/>
            </a:br>
            <a:endParaRPr lang="en-US" sz="2800" dirty="0" smtClean="0"/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800" dirty="0" smtClean="0"/>
              <a:t>One bonding pair of electrons represents one covalent bond that in turn can be represented by one line (</a:t>
            </a:r>
            <a:r>
              <a:rPr lang="en-US" sz="2800" b="1" dirty="0" smtClean="0"/>
              <a:t> </a:t>
            </a:r>
            <a:r>
              <a:rPr lang="en-US" sz="2800" b="1" dirty="0" smtClean="0">
                <a:sym typeface="Symbol" pitchFamily="18" charset="2"/>
              </a:rPr>
              <a:t></a:t>
            </a:r>
            <a:r>
              <a:rPr lang="en-US" sz="2800" b="1" dirty="0" smtClean="0"/>
              <a:t> </a:t>
            </a:r>
            <a:r>
              <a:rPr lang="en-US" sz="2800" dirty="0" smtClean="0"/>
              <a:t>).</a:t>
            </a:r>
          </a:p>
          <a:p>
            <a:endParaRPr lang="en-US" sz="2800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Page 8</a:t>
            </a:r>
          </a:p>
          <a:p>
            <a:r>
              <a:rPr lang="en-US" dirty="0" smtClean="0"/>
              <a:t>Group A- pick 3</a:t>
            </a:r>
          </a:p>
          <a:p>
            <a:r>
              <a:rPr lang="en-US" dirty="0" smtClean="0"/>
              <a:t>Group B- pick 2</a:t>
            </a:r>
          </a:p>
          <a:p>
            <a:r>
              <a:rPr lang="en-US" dirty="0" smtClean="0"/>
              <a:t>Group C pick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Page 9</a:t>
            </a:r>
          </a:p>
          <a:p>
            <a:r>
              <a:rPr lang="en-US" dirty="0" smtClean="0"/>
              <a:t>Group D- ALL</a:t>
            </a:r>
          </a:p>
          <a:p>
            <a:r>
              <a:rPr lang="en-US" smtClean="0"/>
              <a:t>Group E- pick 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70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Lewis Structure – Single Bonds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8305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NF</a:t>
            </a:r>
            <a:r>
              <a:rPr lang="en-US" sz="2800" baseline="-25000" dirty="0" smtClean="0"/>
              <a:t>3</a:t>
            </a:r>
            <a:endParaRPr lang="en-US" sz="2800" dirty="0" smtClean="0"/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CHCl</a:t>
            </a:r>
            <a:r>
              <a:rPr lang="en-US" sz="2800" baseline="-25000" dirty="0" smtClean="0"/>
              <a:t>3</a:t>
            </a:r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PH</a:t>
            </a:r>
            <a:r>
              <a:rPr lang="en-US" sz="2800" baseline="-25000" dirty="0" smtClean="0"/>
              <a:t>3</a:t>
            </a:r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ClO</a:t>
            </a:r>
            <a:r>
              <a:rPr lang="en-US" sz="2800" baseline="-25000" dirty="0" smtClean="0"/>
              <a:t>3</a:t>
            </a:r>
            <a:r>
              <a:rPr lang="en-US" sz="2800" baseline="30000" dirty="0" smtClean="0"/>
              <a:t>-1</a:t>
            </a:r>
          </a:p>
          <a:p>
            <a:pPr marL="514350" indent="-514350"/>
            <a:r>
              <a:rPr lang="en-US" sz="2800" dirty="0" smtClean="0"/>
              <a:t>Complete Section 2</a:t>
            </a:r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endParaRPr lang="en-US" sz="2800" dirty="0" smtClean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05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Lewis Structures – Multiple Bonds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8305800" cy="583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SO</a:t>
            </a:r>
            <a:r>
              <a:rPr lang="en-US" sz="2800" baseline="-25000" dirty="0" smtClean="0"/>
              <a:t>2</a:t>
            </a:r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CS</a:t>
            </a:r>
            <a:r>
              <a:rPr lang="en-US" sz="2800" baseline="-25000" dirty="0" smtClean="0"/>
              <a:t>2</a:t>
            </a:r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CO</a:t>
            </a:r>
            <a:r>
              <a:rPr lang="en-US" sz="2800" baseline="-25000" dirty="0" smtClean="0"/>
              <a:t>3</a:t>
            </a:r>
            <a:r>
              <a:rPr lang="en-US" sz="2800" baseline="30000" dirty="0" smtClean="0"/>
              <a:t>-2</a:t>
            </a:r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AutoNum type="arabicPeriod"/>
            </a:pPr>
            <a:endParaRPr lang="en-US" sz="2800" dirty="0"/>
          </a:p>
          <a:p>
            <a:r>
              <a:rPr lang="en-US" sz="2800" dirty="0" smtClean="0"/>
              <a:t>Complete Section 3</a:t>
            </a:r>
            <a:endParaRPr lang="en-US" sz="2800" dirty="0"/>
          </a:p>
          <a:p>
            <a:endParaRPr lang="en-US" sz="2800" baseline="30000" dirty="0"/>
          </a:p>
          <a:p>
            <a:endParaRPr lang="en-US" sz="2800" baseline="30000" dirty="0" smtClean="0"/>
          </a:p>
          <a:p>
            <a:endParaRPr lang="en-US" sz="2800" dirty="0"/>
          </a:p>
          <a:p>
            <a:pPr marL="514350" indent="-514350"/>
            <a:endParaRPr lang="en-US" sz="2800" dirty="0" smtClean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Resonance Structures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110038"/>
          </a:xfrm>
        </p:spPr>
        <p:txBody>
          <a:bodyPr/>
          <a:lstStyle/>
          <a:p>
            <a:r>
              <a:rPr lang="en-US" sz="2800" dirty="0"/>
              <a:t>Occasionally when drawing a Lewis structure that involves multiple bonds it may be possible to draw a number of different, correct, Lewis structures. In such a case we call the various structures </a:t>
            </a:r>
            <a:r>
              <a:rPr lang="en-US" sz="2800" b="1" u="sng" dirty="0"/>
              <a:t>resonance structures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Lewis Structures – Expanded Octet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BrF</a:t>
            </a:r>
            <a:r>
              <a:rPr lang="en-US" baseline="-25000" dirty="0" smtClean="0"/>
              <a:t>5</a:t>
            </a:r>
          </a:p>
          <a:p>
            <a:endParaRPr lang="en-US" baseline="-25000" dirty="0"/>
          </a:p>
          <a:p>
            <a:endParaRPr lang="en-US" baseline="-25000" dirty="0" smtClean="0"/>
          </a:p>
          <a:p>
            <a:r>
              <a:rPr lang="en-US" dirty="0" smtClean="0"/>
              <a:t>2. I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-1</a:t>
            </a:r>
          </a:p>
          <a:p>
            <a:endParaRPr lang="en-US" dirty="0"/>
          </a:p>
          <a:p>
            <a:r>
              <a:rPr lang="en-US" dirty="0" smtClean="0"/>
              <a:t>3. BrF</a:t>
            </a:r>
            <a:r>
              <a:rPr lang="en-US" baseline="-25000" dirty="0" smtClean="0"/>
              <a:t>3</a:t>
            </a:r>
          </a:p>
          <a:p>
            <a:endParaRPr lang="en-US" baseline="-25000" dirty="0"/>
          </a:p>
          <a:p>
            <a:pPr marL="0" indent="0">
              <a:buNone/>
            </a:pPr>
            <a:r>
              <a:rPr lang="en-US" dirty="0" smtClean="0"/>
              <a:t>Complete Section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87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Maiandra GD" pitchFamily="34" charset="0"/>
              </a:rPr>
              <a:t>Bonding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Maiandra G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How compounds are formed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Read pages 2-3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9" name="Picture 5" descr="C:\Documents and Settings\Neha Karandikar\Local Settings\Temporary Internet Files\Content.IE5\LDBF5RDM\MCj023383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1000"/>
            <a:ext cx="2954524" cy="1371600"/>
          </a:xfrm>
          <a:prstGeom prst="rect">
            <a:avLst/>
          </a:prstGeom>
          <a:noFill/>
        </p:spPr>
      </p:pic>
      <p:pic>
        <p:nvPicPr>
          <p:cNvPr id="1030" name="Picture 6" descr="C:\Documents and Settings\Neha Karandikar\Local Settings\Temporary Internet Files\Content.IE5\WFASB20F\MCj0290649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04800"/>
            <a:ext cx="2241939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Lewis Structures - Exceptions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AlH</a:t>
            </a:r>
            <a:r>
              <a:rPr lang="en-US" baseline="-25000" dirty="0" smtClean="0"/>
              <a:t>3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2. BCl</a:t>
            </a:r>
            <a:r>
              <a:rPr lang="en-US" baseline="-25000" dirty="0" smtClean="0"/>
              <a:t>3</a:t>
            </a:r>
          </a:p>
          <a:p>
            <a:endParaRPr lang="en-US" baseline="-25000" dirty="0"/>
          </a:p>
          <a:p>
            <a:endParaRPr lang="en-US" baseline="-25000" dirty="0" smtClean="0"/>
          </a:p>
          <a:p>
            <a:r>
              <a:rPr lang="en-US" dirty="0" smtClean="0"/>
              <a:t>Complete Section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50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Study, 3-5 minutes</a:t>
            </a:r>
          </a:p>
          <a:p>
            <a:r>
              <a:rPr lang="en-US" dirty="0" smtClean="0"/>
              <a:t>When finished read pages 10-11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583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Valence Bond Theory page 10</a:t>
            </a:r>
            <a:endParaRPr lang="en-US" sz="4000" dirty="0"/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1905000"/>
            <a:ext cx="7924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VBT helps describe how bonding occurs.</a:t>
            </a:r>
          </a:p>
          <a:p>
            <a:pPr lvl="1">
              <a:buFont typeface="Arial" pitchFamily="34" charset="0"/>
              <a:buChar char="•"/>
            </a:pPr>
            <a:endParaRPr lang="en-US" sz="3200" dirty="0" smtClean="0"/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Explains which atomic orbitals must have overlapped. (hybridization)</a:t>
            </a:r>
          </a:p>
          <a:p>
            <a:pPr lvl="1">
              <a:buFont typeface="Arial" pitchFamily="34" charset="0"/>
              <a:buChar char="•"/>
            </a:pPr>
            <a:endParaRPr lang="en-US" sz="3200" dirty="0" smtClean="0"/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Explains the geometrical shape of bonds.</a:t>
            </a:r>
          </a:p>
          <a:p>
            <a:pPr lvl="1">
              <a:buFont typeface="Arial" pitchFamily="34" charset="0"/>
              <a:buChar char="•"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Hybridization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981200"/>
            <a:ext cx="807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Combining two or more </a:t>
            </a:r>
            <a:r>
              <a:rPr lang="en-US" sz="3600" dirty="0" err="1" smtClean="0"/>
              <a:t>orbitals</a:t>
            </a:r>
            <a:r>
              <a:rPr lang="en-US" sz="3600" dirty="0" smtClean="0"/>
              <a:t> of nearly same energy level to a new </a:t>
            </a:r>
            <a:r>
              <a:rPr lang="en-US" sz="3600" dirty="0" err="1" smtClean="0"/>
              <a:t>orbitals</a:t>
            </a:r>
            <a:r>
              <a:rPr lang="en-US" sz="3600" dirty="0" smtClean="0"/>
              <a:t> of equal energy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Occurs to increase number of bonding sites.</a:t>
            </a:r>
            <a:endParaRPr lang="en-US" sz="3600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57200"/>
            <a:ext cx="8458200" cy="189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SP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 Hybridization of Methane – CH</a:t>
            </a:r>
            <a:r>
              <a:rPr lang="en-US" sz="3200" baseline="-25000" dirty="0" smtClean="0"/>
              <a:t>4</a:t>
            </a:r>
          </a:p>
          <a:p>
            <a:endParaRPr lang="en-US" sz="3200" baseline="-25000" dirty="0" smtClean="0"/>
          </a:p>
          <a:p>
            <a:r>
              <a:rPr lang="en-US" sz="3200" baseline="-25000" dirty="0" smtClean="0"/>
              <a:t>-   </a:t>
            </a:r>
            <a:r>
              <a:rPr lang="en-US" sz="3200" dirty="0" smtClean="0"/>
              <a:t>Carbon only has two bonding sites so it must hybridize orbitals to  attach all four hydrogens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Hybridization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Count the bonds around central atom</a:t>
            </a:r>
          </a:p>
          <a:p>
            <a:pPr lvl="1"/>
            <a:r>
              <a:rPr lang="en-US" dirty="0" smtClean="0"/>
              <a:t>Non-bonding electron pairs count</a:t>
            </a:r>
          </a:p>
          <a:p>
            <a:pPr lvl="1"/>
            <a:r>
              <a:rPr lang="en-US" dirty="0" smtClean="0"/>
              <a:t>Double and triple bonds count as one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4495800" cy="4525963"/>
          </a:xfrm>
        </p:spPr>
        <p:txBody>
          <a:bodyPr/>
          <a:lstStyle/>
          <a:p>
            <a:r>
              <a:rPr lang="en-US" dirty="0" smtClean="0"/>
              <a:t>Determine Hybridization of:</a:t>
            </a:r>
          </a:p>
          <a:p>
            <a:pPr lvl="1"/>
            <a:r>
              <a:rPr lang="en-US" dirty="0" smtClean="0"/>
              <a:t>SCl</a:t>
            </a:r>
            <a:r>
              <a:rPr lang="en-US" baseline="-25000" dirty="0" smtClean="0"/>
              <a:t>6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0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NO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Page 15</a:t>
            </a:r>
          </a:p>
          <a:p>
            <a:r>
              <a:rPr lang="en-US" dirty="0" smtClean="0"/>
              <a:t>#1-5</a:t>
            </a:r>
          </a:p>
          <a:p>
            <a:endParaRPr lang="en-US" dirty="0"/>
          </a:p>
          <a:p>
            <a:r>
              <a:rPr lang="en-US" dirty="0" smtClean="0"/>
              <a:t>You can draw the structure</a:t>
            </a:r>
          </a:p>
          <a:p>
            <a:r>
              <a:rPr lang="en-US" dirty="0" smtClean="0"/>
              <a:t>Count Valence electrons</a:t>
            </a:r>
          </a:p>
          <a:p>
            <a:r>
              <a:rPr lang="en-US" dirty="0" smtClean="0"/>
              <a:t>Hybridization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4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00"/>
            <a:ext cx="8153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Try These Hybridizations: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CCl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MgF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sz="3200" smtClean="0"/>
              <a:t>CH</a:t>
            </a:r>
            <a:r>
              <a:rPr lang="en-US" sz="3200" baseline="-25000" smtClean="0"/>
              <a:t>4</a:t>
            </a:r>
            <a:r>
              <a:rPr lang="en-US" sz="3200" smtClean="0"/>
              <a:t>.</a:t>
            </a:r>
            <a:endParaRPr lang="en-US" sz="3200" dirty="0" smtClean="0"/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SO</a:t>
            </a:r>
            <a:r>
              <a:rPr lang="en-US" sz="3200" baseline="-25000" dirty="0" smtClean="0"/>
              <a:t>4</a:t>
            </a:r>
            <a:r>
              <a:rPr lang="en-US" sz="3200" baseline="30000" dirty="0" smtClean="0"/>
              <a:t>2-</a:t>
            </a:r>
            <a:r>
              <a:rPr lang="en-US" sz="3200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PCl</a:t>
            </a:r>
            <a:r>
              <a:rPr lang="en-US" sz="3200" baseline="-25000" dirty="0" smtClean="0"/>
              <a:t>5</a:t>
            </a:r>
            <a:r>
              <a:rPr lang="en-US" sz="3200" dirty="0" smtClean="0"/>
              <a:t>.</a:t>
            </a:r>
          </a:p>
          <a:p>
            <a:pPr lvl="1">
              <a:buFont typeface="Arial" pitchFamily="34" charset="0"/>
              <a:buChar char="•"/>
            </a:pPr>
            <a:endParaRPr lang="en-US" sz="3200" dirty="0" smtClean="0"/>
          </a:p>
          <a:p>
            <a:pPr lvl="1">
              <a:buFont typeface="Arial" pitchFamily="34" charset="0"/>
              <a:buChar char="•"/>
            </a:pPr>
            <a:endParaRPr lang="en-US" sz="32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Determine the </a:t>
            </a:r>
            <a:r>
              <a:rPr lang="en-US" dirty="0" err="1" smtClean="0"/>
              <a:t>lewis</a:t>
            </a:r>
            <a:r>
              <a:rPr lang="en-US" dirty="0" smtClean="0"/>
              <a:t> structure and hybridization of each of the following</a:t>
            </a:r>
          </a:p>
          <a:p>
            <a:endParaRPr lang="en-US" dirty="0"/>
          </a:p>
          <a:p>
            <a:pPr marL="514350" indent="-514350">
              <a:buAutoNum type="arabicParenR"/>
            </a:pP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/>
              <a:t>				3) PCl</a:t>
            </a:r>
            <a:r>
              <a:rPr lang="en-US" baseline="-25000" dirty="0"/>
              <a:t>5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2</a:t>
            </a:r>
            <a:r>
              <a:rPr lang="en-US"/>
              <a:t>) </a:t>
            </a:r>
            <a:r>
              <a:rPr lang="en-US" smtClean="0"/>
              <a:t>NO</a:t>
            </a:r>
            <a:r>
              <a:rPr lang="en-US" baseline="-25000" smtClean="0"/>
              <a:t>3</a:t>
            </a:r>
            <a:r>
              <a:rPr lang="en-US" baseline="30000" smtClean="0"/>
              <a:t>-1</a:t>
            </a:r>
            <a:r>
              <a:rPr lang="en-US" baseline="-25000" dirty="0"/>
              <a:t>	</a:t>
            </a:r>
            <a:r>
              <a:rPr lang="en-US" baseline="-25000"/>
              <a:t>	</a:t>
            </a:r>
            <a:r>
              <a:rPr lang="en-US" baseline="-25000" smtClean="0"/>
              <a:t>	</a:t>
            </a:r>
            <a:r>
              <a:rPr lang="en-US" baseline="-25000" dirty="0"/>
              <a:t>	</a:t>
            </a:r>
            <a:r>
              <a:rPr lang="en-US" dirty="0"/>
              <a:t>4) SCl</a:t>
            </a:r>
            <a:r>
              <a:rPr lang="en-US" baseline="-25000" dirty="0"/>
              <a:t>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85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Polyatomics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Quiz today… Study</a:t>
            </a:r>
          </a:p>
          <a:p>
            <a:r>
              <a:rPr lang="en-US" dirty="0" smtClean="0"/>
              <a:t>I’ll check homework pg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054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Octet Rule – Atoms are stable with 8 valence electrons</a:t>
            </a:r>
          </a:p>
          <a:p>
            <a:endParaRPr lang="en-US" dirty="0"/>
          </a:p>
          <a:p>
            <a:r>
              <a:rPr lang="en-US" dirty="0" smtClean="0"/>
              <a:t>Bonds are created when electrons are gained, lost, or shared so that an atom may fill its octet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09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/ review pages 11-14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929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Molecular Geometry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VSEPR</a:t>
            </a:r>
            <a:endParaRPr lang="en-US" dirty="0"/>
          </a:p>
        </p:txBody>
      </p:sp>
      <p:sp>
        <p:nvSpPr>
          <p:cNvPr id="4" name="AutoShape 2" descr="https://mail.google.com/mail/u/0/?ui=2&amp;ik=08c2946dc3&amp;view=fimg&amp;th=1619ef9147ea490a&amp;attid=0.1&amp;disp=emb&amp;realattid=1619ef8af9675fd685b1&amp;attbid=ANGjdJ8fYx_4nE2y7F-urSATQkUfxZuYMUZEoaehOmzKhiSKk79F0rlpxJaKg7PfUdKz5gH4OkycHFyDZR6MhzaY6ki004ocuexW0eunyITkOGAu4nsOuu4lycNjrKU&amp;sz=s0-l75-ft&amp;ats=1518790584604&amp;rm=1619ef9147ea490a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Valence Shell Electron Pair Repulsion (</a:t>
            </a:r>
            <a:r>
              <a:rPr lang="en-US" dirty="0" err="1"/>
              <a:t>V</a:t>
            </a:r>
            <a:r>
              <a:rPr lang="en-US" dirty="0" err="1" smtClean="0"/>
              <a:t>SEPR</a:t>
            </a:r>
            <a:r>
              <a:rPr lang="en-US" dirty="0" smtClean="0"/>
              <a:t>) (11)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Atoms involved in bonding will arrange themselves to minimize </a:t>
            </a:r>
            <a:r>
              <a:rPr lang="en-US" u="sng" dirty="0" smtClean="0"/>
              <a:t>electron pair repulsions</a:t>
            </a:r>
          </a:p>
          <a:p>
            <a:endParaRPr lang="en-US" dirty="0"/>
          </a:p>
          <a:p>
            <a:r>
              <a:rPr lang="en-US" dirty="0" smtClean="0"/>
              <a:t>The angle between bonds will be the </a:t>
            </a:r>
            <a:r>
              <a:rPr lang="en-US" u="sng" dirty="0" smtClean="0"/>
              <a:t>greatest </a:t>
            </a:r>
            <a:r>
              <a:rPr lang="en-US" dirty="0" smtClean="0"/>
              <a:t>possible</a:t>
            </a:r>
          </a:p>
          <a:p>
            <a:endParaRPr lang="en-US" dirty="0"/>
          </a:p>
          <a:p>
            <a:r>
              <a:rPr lang="en-US" dirty="0" smtClean="0"/>
              <a:t>Unshared pairs occupy more space than shared electron pairs thus causing shared pairs to be pushed closer together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46" y="250754"/>
            <a:ext cx="9121254" cy="634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these 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Predict the shape of the following molecules: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	Draw Lewis Dot Structure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	Give Hybridization of the central atom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	Identify Lone Pairs of Electrons</a:t>
            </a:r>
          </a:p>
          <a:p>
            <a:pPr>
              <a:buNone/>
            </a:pPr>
            <a:endParaRPr lang="en-US" dirty="0"/>
          </a:p>
          <a:p>
            <a:pPr marL="514350" indent="-514350">
              <a:buAutoNum type="arabicParenR"/>
            </a:pP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				3) PCl</a:t>
            </a:r>
            <a:r>
              <a:rPr lang="en-US" baseline="-25000" dirty="0" smtClean="0"/>
              <a:t>5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2) NO</a:t>
            </a:r>
            <a:r>
              <a:rPr lang="en-US" baseline="-25000" dirty="0" smtClean="0"/>
              <a:t>3				</a:t>
            </a:r>
            <a:r>
              <a:rPr lang="en-US" dirty="0" smtClean="0"/>
              <a:t>4) SCl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your </a:t>
            </a:r>
            <a:r>
              <a:rPr lang="en-US" dirty="0" err="1" smtClean="0"/>
              <a:t>polyatomics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5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Determine the  Lewis Structure, Hybridization, and shape of each of the following compounds</a:t>
            </a:r>
          </a:p>
          <a:p>
            <a:r>
              <a:rPr lang="en-US" dirty="0"/>
              <a:t>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SO</a:t>
            </a:r>
            <a:r>
              <a:rPr lang="en-US" baseline="-25000" dirty="0"/>
              <a:t>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91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and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8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Page 15   </a:t>
            </a:r>
            <a:r>
              <a:rPr lang="en-US" dirty="0" smtClean="0"/>
              <a:t>determine the shape of each of the problems you did for homework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18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839200" cy="1470025"/>
          </a:xfrm>
        </p:spPr>
        <p:txBody>
          <a:bodyPr/>
          <a:lstStyle/>
          <a:p>
            <a:r>
              <a:rPr lang="en-US" dirty="0" smtClean="0"/>
              <a:t>Polar Covalent vs. Nonpolar Covalent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Maiandra GD" pitchFamily="34" charset="0"/>
              </a:rPr>
              <a:t>Bonding- Important to remember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Valence electrons</a:t>
            </a:r>
            <a:r>
              <a:rPr lang="en-US" dirty="0" smtClean="0"/>
              <a:t>— The outermost electrons; the only electrons involved in a chemical bond</a:t>
            </a:r>
          </a:p>
          <a:p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Core electrons</a:t>
            </a:r>
            <a:r>
              <a:rPr lang="en-US" dirty="0" smtClean="0"/>
              <a:t>—electrons inside the valence energy level not involved in chemical bonding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Chemical bonding</a:t>
            </a:r>
            <a:r>
              <a:rPr lang="en-US" dirty="0" smtClean="0"/>
              <a:t>—</a:t>
            </a:r>
            <a:r>
              <a:rPr lang="en-US" u="sng" dirty="0" smtClean="0"/>
              <a:t>transfer</a:t>
            </a:r>
            <a:r>
              <a:rPr lang="en-US" dirty="0" smtClean="0"/>
              <a:t> or </a:t>
            </a:r>
            <a:r>
              <a:rPr lang="en-US" u="sng" dirty="0" smtClean="0"/>
              <a:t>sharing</a:t>
            </a:r>
            <a:r>
              <a:rPr lang="en-US" dirty="0" smtClean="0"/>
              <a:t> e-</a:t>
            </a:r>
            <a:endParaRPr lang="en-US" dirty="0" smtClean="0">
              <a:solidFill>
                <a:schemeClr val="accent6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Covalent Bonds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molecule is considered polar if there are uneven electrical forces acting on the central atom</a:t>
            </a:r>
          </a:p>
          <a:p>
            <a:r>
              <a:rPr lang="en-US" dirty="0" smtClean="0"/>
              <a:t>A polar molecule results when a molecule contains polar bonds in an unsymmetrical arrangement.</a:t>
            </a:r>
          </a:p>
          <a:p>
            <a:r>
              <a:rPr lang="en-US" dirty="0" smtClean="0"/>
              <a:t>In determining if something is polar or not there are two things to look for:</a:t>
            </a:r>
          </a:p>
          <a:p>
            <a:pPr lvl="1"/>
            <a:r>
              <a:rPr lang="en-US" dirty="0" smtClean="0"/>
              <a:t>Lone pairs of electrons</a:t>
            </a:r>
          </a:p>
          <a:p>
            <a:pPr lvl="1"/>
            <a:r>
              <a:rPr lang="en-US" dirty="0" smtClean="0"/>
              <a:t>Different kinds of atoms bonded to the central atom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or </a:t>
            </a:r>
            <a:r>
              <a:rPr lang="en-US" dirty="0" err="1" smtClean="0"/>
              <a:t>Nonpolar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0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CCl</a:t>
            </a:r>
            <a:r>
              <a:rPr lang="en-US" baseline="-25000" dirty="0" smtClean="0"/>
              <a:t>4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NH</a:t>
            </a:r>
            <a:r>
              <a:rPr lang="en-US" baseline="-25000" dirty="0" smtClean="0"/>
              <a:t>3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Cl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Nonpolar</a:t>
            </a:r>
            <a:r>
              <a:rPr lang="en-US" dirty="0" smtClean="0"/>
              <a:t> Molecules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molecule where all electrons are shared equally</a:t>
            </a:r>
          </a:p>
          <a:p>
            <a:pPr lvl="1"/>
            <a:r>
              <a:rPr lang="en-US" dirty="0" smtClean="0"/>
              <a:t>The pull from the central atom is equal in all directions</a:t>
            </a:r>
          </a:p>
          <a:p>
            <a:pPr lvl="1"/>
            <a:endParaRPr lang="en-US" dirty="0"/>
          </a:p>
          <a:p>
            <a:r>
              <a:rPr lang="en-US" dirty="0" smtClean="0"/>
              <a:t>Ex) CH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 15- find the polarity of each of the problems you finished for homework..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03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 vs Intra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Intramolecular forces:  The forces WITHIN atoms in a compound</a:t>
            </a:r>
          </a:p>
          <a:p>
            <a:pPr lvl="1"/>
            <a:r>
              <a:rPr lang="en-US" dirty="0" smtClean="0"/>
              <a:t>Covalent</a:t>
            </a:r>
          </a:p>
          <a:p>
            <a:pPr lvl="1"/>
            <a:r>
              <a:rPr lang="en-US" dirty="0" smtClean="0"/>
              <a:t>Metallic</a:t>
            </a:r>
          </a:p>
          <a:p>
            <a:pPr lvl="1"/>
            <a:r>
              <a:rPr lang="en-US" dirty="0" smtClean="0"/>
              <a:t>Ionic</a:t>
            </a:r>
          </a:p>
          <a:p>
            <a:r>
              <a:rPr lang="en-US" dirty="0" smtClean="0"/>
              <a:t>Intermolecular Forces: the forces BETWEEN compounds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0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6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</a:t>
            </a:r>
            <a:r>
              <a:rPr lang="en-US" smtClean="0"/>
              <a:t>of Intermolecular </a:t>
            </a:r>
            <a:r>
              <a:rPr lang="en-US" dirty="0" smtClean="0"/>
              <a:t>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Named for the Dutch scientist who discovered them – Called </a:t>
            </a:r>
            <a:r>
              <a:rPr lang="en-US" u="sng" dirty="0" smtClean="0"/>
              <a:t>Van der Walls Forces</a:t>
            </a:r>
          </a:p>
          <a:p>
            <a:endParaRPr lang="en-US" dirty="0"/>
          </a:p>
          <a:p>
            <a:r>
              <a:rPr lang="en-US" dirty="0" smtClean="0"/>
              <a:t>3 Types (know all three and how to predict them)</a:t>
            </a:r>
          </a:p>
          <a:p>
            <a:r>
              <a:rPr lang="en-US" dirty="0" smtClean="0"/>
              <a:t>Dipole-Dipole</a:t>
            </a:r>
          </a:p>
          <a:p>
            <a:r>
              <a:rPr lang="en-US" dirty="0" smtClean="0"/>
              <a:t>Dipole- Induced Dipole</a:t>
            </a:r>
          </a:p>
          <a:p>
            <a:r>
              <a:rPr lang="en-US" dirty="0" smtClean="0"/>
              <a:t>Induced Dipole- induced Dipole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Dipole Moments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Polarity = Dipoles</a:t>
            </a:r>
          </a:p>
          <a:p>
            <a:endParaRPr lang="en-US" dirty="0"/>
          </a:p>
          <a:p>
            <a:r>
              <a:rPr lang="en-US" dirty="0" smtClean="0"/>
              <a:t>Polarity results in dipole moments</a:t>
            </a:r>
          </a:p>
          <a:p>
            <a:endParaRPr lang="en-US" dirty="0"/>
          </a:p>
          <a:p>
            <a:r>
              <a:rPr lang="en-US" dirty="0" smtClean="0"/>
              <a:t>Dipoles are separation of charges (+ and -)</a:t>
            </a:r>
          </a:p>
          <a:p>
            <a:pPr lvl="1"/>
            <a:r>
              <a:rPr lang="en-US" dirty="0" smtClean="0"/>
              <a:t>Can  lead to molecules having strong intermolecular forces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Dipole – Dipole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Force of attraction between 2 polar molecules</a:t>
            </a:r>
          </a:p>
          <a:p>
            <a:endParaRPr lang="en-US" dirty="0"/>
          </a:p>
          <a:p>
            <a:r>
              <a:rPr lang="en-US" dirty="0" smtClean="0"/>
              <a:t>Compounds with this type of force have higher melting and boiling points due to the strength of the force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Hydrogen bonding—the force of attraction between the hydrogen atom of one molecule and an unshared electron pair on F, O, or N of a neighboring molecule </a:t>
            </a:r>
            <a:endParaRPr lang="en-US" dirty="0" smtClean="0"/>
          </a:p>
          <a:p>
            <a:pPr lvl="1"/>
            <a:r>
              <a:rPr lang="en-US" dirty="0" smtClean="0"/>
              <a:t>Think Water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Hydrogen Bonding</a:t>
            </a:r>
            <a:endParaRPr lang="en-US" dirty="0"/>
          </a:p>
        </p:txBody>
      </p:sp>
      <p:pic>
        <p:nvPicPr>
          <p:cNvPr id="3074" name="Picture 2" descr="Image 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74676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Maiandra GD" pitchFamily="34" charset="0"/>
              </a:rPr>
              <a:t>Types of forces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Intramolecular—chemical bonds </a:t>
            </a:r>
          </a:p>
          <a:p>
            <a:pPr lvl="1"/>
            <a:r>
              <a:rPr lang="en-US" dirty="0" smtClean="0"/>
              <a:t>Force between atoms within a compound</a:t>
            </a:r>
          </a:p>
          <a:p>
            <a:r>
              <a:rPr lang="en-US" dirty="0" smtClean="0"/>
              <a:t>Intermolecular—Attraction b/w molecules</a:t>
            </a:r>
          </a:p>
          <a:p>
            <a:pPr lvl="1"/>
            <a:r>
              <a:rPr lang="en-US" dirty="0" smtClean="0"/>
              <a:t>Responsible for properties of compounds </a:t>
            </a:r>
          </a:p>
          <a:p>
            <a:pPr lvl="1"/>
            <a:r>
              <a:rPr lang="en-US" dirty="0" smtClean="0"/>
              <a:t>Ex. Melting point, boiling point, physical state</a:t>
            </a:r>
            <a:endParaRPr lang="en-US" dirty="0"/>
          </a:p>
        </p:txBody>
      </p:sp>
      <p:pic>
        <p:nvPicPr>
          <p:cNvPr id="2050" name="Picture 2" descr="C:\Documents and Settings\Neha Karandikar\Local Settings\Temporary Internet Files\Content.IE5\EVN5B6NM\MCj0334366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648200"/>
            <a:ext cx="990600" cy="2030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Dipole – Induced Dipole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Attraction between a polar and a </a:t>
            </a:r>
            <a:r>
              <a:rPr lang="en-US" dirty="0" err="1" smtClean="0"/>
              <a:t>nonpolar</a:t>
            </a:r>
            <a:r>
              <a:rPr lang="en-US" dirty="0" smtClean="0"/>
              <a:t> compound</a:t>
            </a:r>
          </a:p>
          <a:p>
            <a:pPr lvl="1"/>
            <a:r>
              <a:rPr lang="en-US" dirty="0" smtClean="0"/>
              <a:t>Polar molecule induces a temporary dipole (polarity) in the </a:t>
            </a:r>
            <a:r>
              <a:rPr lang="en-US" dirty="0" err="1" smtClean="0"/>
              <a:t>nonpolar</a:t>
            </a:r>
            <a:r>
              <a:rPr lang="en-US" dirty="0" smtClean="0"/>
              <a:t> molecule</a:t>
            </a:r>
          </a:p>
          <a:p>
            <a:endParaRPr lang="en-US" dirty="0"/>
          </a:p>
          <a:p>
            <a:r>
              <a:rPr lang="en-US" dirty="0" smtClean="0"/>
              <a:t>Larger molecules have more electrons and are therefore more inducible than smaller molecules</a:t>
            </a:r>
          </a:p>
          <a:p>
            <a:endParaRPr lang="en-US" dirty="0"/>
          </a:p>
          <a:p>
            <a:r>
              <a:rPr lang="en-US" dirty="0" smtClean="0"/>
              <a:t>Attraction is not as strong as Dipole – Dipole forces</a:t>
            </a:r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Induced Dipole - Induced Dipole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Attraction between two </a:t>
            </a:r>
            <a:r>
              <a:rPr lang="en-US" dirty="0" err="1" smtClean="0"/>
              <a:t>nonpolar</a:t>
            </a:r>
            <a:r>
              <a:rPr lang="en-US" dirty="0" smtClean="0"/>
              <a:t> molecules</a:t>
            </a:r>
          </a:p>
          <a:p>
            <a:pPr lvl="1"/>
            <a:r>
              <a:rPr lang="en-US" dirty="0" smtClean="0"/>
              <a:t>AKA: </a:t>
            </a:r>
            <a:r>
              <a:rPr lang="en-US" b="1" u="sng" dirty="0" smtClean="0"/>
              <a:t>London Dispersion Forces</a:t>
            </a:r>
            <a:r>
              <a:rPr lang="en-US" dirty="0" smtClean="0"/>
              <a:t> (</a:t>
            </a:r>
            <a:r>
              <a:rPr lang="en-US" dirty="0" err="1" smtClean="0"/>
              <a:t>LDF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Since all molecules contain e</a:t>
            </a:r>
            <a:r>
              <a:rPr lang="en-US" baseline="30000" dirty="0" smtClean="0"/>
              <a:t>-</a:t>
            </a:r>
            <a:r>
              <a:rPr lang="en-US" dirty="0" smtClean="0"/>
              <a:t>, all molecules have </a:t>
            </a:r>
            <a:r>
              <a:rPr lang="en-US" dirty="0" err="1" smtClean="0"/>
              <a:t>LDF</a:t>
            </a:r>
            <a:r>
              <a:rPr lang="en-US" dirty="0" smtClean="0"/>
              <a:t> forces</a:t>
            </a:r>
          </a:p>
          <a:p>
            <a:endParaRPr lang="en-US" dirty="0"/>
          </a:p>
          <a:p>
            <a:r>
              <a:rPr lang="en-US" dirty="0" smtClean="0"/>
              <a:t>Larger molecules = More e</a:t>
            </a:r>
            <a:r>
              <a:rPr lang="en-US" baseline="30000" dirty="0" smtClean="0"/>
              <a:t>-</a:t>
            </a:r>
            <a:r>
              <a:rPr lang="en-US" dirty="0" smtClean="0"/>
              <a:t> = Greater </a:t>
            </a:r>
            <a:r>
              <a:rPr lang="en-US" dirty="0" err="1" smtClean="0"/>
              <a:t>LDF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Weakest type of attractive force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MAKE sure you are keeping up with your formula/ cheat 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Write important things down that are easily forgotten for later in the year</a:t>
            </a:r>
          </a:p>
          <a:p>
            <a:endParaRPr lang="en-US" dirty="0"/>
          </a:p>
          <a:p>
            <a:r>
              <a:rPr lang="en-US" dirty="0" smtClean="0"/>
              <a:t>This unit: write </a:t>
            </a:r>
            <a:r>
              <a:rPr lang="en-US" smtClean="0"/>
              <a:t>your Lewis </a:t>
            </a:r>
            <a:r>
              <a:rPr lang="en-US" dirty="0" smtClean="0"/>
              <a:t>structure rules/steps</a:t>
            </a:r>
          </a:p>
          <a:p>
            <a:r>
              <a:rPr lang="en-US" dirty="0" smtClean="0"/>
              <a:t>Types of bonds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34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Maiandra GD" pitchFamily="34" charset="0"/>
              </a:rPr>
              <a:t>Intramolecular forces—types 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Ionic bonds —transfer electrons</a:t>
            </a:r>
          </a:p>
          <a:p>
            <a:pPr lvl="1"/>
            <a:r>
              <a:rPr lang="en-US" dirty="0" smtClean="0"/>
              <a:t>Metal and Nonmetal</a:t>
            </a:r>
          </a:p>
          <a:p>
            <a:r>
              <a:rPr lang="en-US" dirty="0" smtClean="0"/>
              <a:t>Covalent bonds—sharing electrons</a:t>
            </a:r>
          </a:p>
          <a:p>
            <a:pPr lvl="1"/>
            <a:r>
              <a:rPr lang="en-US" dirty="0" smtClean="0"/>
              <a:t> Nonmetal and Nonmetal</a:t>
            </a:r>
          </a:p>
          <a:p>
            <a:r>
              <a:rPr lang="en-US" dirty="0" smtClean="0"/>
              <a:t>Metallic bonds—between metal ions and surrounding electrons</a:t>
            </a:r>
          </a:p>
          <a:p>
            <a:pPr lvl="1"/>
            <a:r>
              <a:rPr lang="en-US" dirty="0" smtClean="0"/>
              <a:t>Metal and Metal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Maiandra GD" pitchFamily="34" charset="0"/>
              </a:rPr>
              <a:t>Ions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Ion—atom, radical or molecule that has </a:t>
            </a:r>
            <a:r>
              <a:rPr lang="en-US" dirty="0"/>
              <a:t>g</a:t>
            </a:r>
            <a:r>
              <a:rPr lang="en-US" dirty="0" smtClean="0"/>
              <a:t>ained or lost one or more electrons.          </a:t>
            </a:r>
          </a:p>
          <a:p>
            <a:pPr lvl="1"/>
            <a:r>
              <a:rPr lang="en-US" dirty="0" smtClean="0"/>
              <a:t>Has a positive or negative charge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Cation—Ion with positive charge.</a:t>
            </a:r>
          </a:p>
          <a:p>
            <a:pPr lvl="1"/>
            <a:r>
              <a:rPr lang="en-US" dirty="0" smtClean="0"/>
              <a:t>K</a:t>
            </a:r>
            <a:r>
              <a:rPr lang="en-US" dirty="0" smtClean="0">
                <a:sym typeface="Wingdings" pitchFamily="2" charset="2"/>
              </a:rPr>
              <a:t> K</a:t>
            </a:r>
            <a:r>
              <a:rPr lang="en-US" baseline="30000" dirty="0" smtClean="0">
                <a:sym typeface="Wingdings" pitchFamily="2" charset="2"/>
              </a:rPr>
              <a:t>+</a:t>
            </a:r>
            <a:r>
              <a:rPr lang="en-US" dirty="0" smtClean="0">
                <a:sym typeface="Wingdings" pitchFamily="2" charset="2"/>
              </a:rPr>
              <a:t>, e</a:t>
            </a:r>
            <a:r>
              <a:rPr lang="en-US" baseline="30000" dirty="0" smtClean="0">
                <a:sym typeface="Wingdings" pitchFamily="2" charset="2"/>
              </a:rPr>
              <a:t>-</a:t>
            </a:r>
            <a:r>
              <a:rPr lang="en-US" dirty="0" smtClean="0">
                <a:sym typeface="Wingdings" pitchFamily="2" charset="2"/>
              </a:rPr>
              <a:t>.</a:t>
            </a:r>
            <a:endParaRPr lang="en-US" dirty="0" smtClean="0"/>
          </a:p>
          <a:p>
            <a:r>
              <a:rPr lang="en-US" dirty="0" smtClean="0"/>
              <a:t>Anion—Ion with negative charge.</a:t>
            </a:r>
          </a:p>
          <a:p>
            <a:pPr lvl="1"/>
            <a:r>
              <a:rPr lang="en-US" dirty="0" err="1" smtClean="0"/>
              <a:t>Cl</a:t>
            </a:r>
            <a:r>
              <a:rPr lang="en-US" dirty="0"/>
              <a:t> </a:t>
            </a:r>
            <a:r>
              <a:rPr lang="en-US" dirty="0" smtClean="0"/>
              <a:t>+ e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Cl</a:t>
            </a:r>
            <a:r>
              <a:rPr lang="en-US" baseline="30000" dirty="0" smtClean="0">
                <a:sym typeface="Wingdings" pitchFamily="2" charset="2"/>
              </a:rPr>
              <a:t>-</a:t>
            </a:r>
            <a:r>
              <a:rPr lang="en-US" dirty="0" smtClean="0">
                <a:sym typeface="Wingdings" pitchFamily="2" charset="2"/>
              </a:rPr>
              <a:t>. 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4756</TotalTime>
  <Words>1465</Words>
  <Application>Microsoft Office PowerPoint</Application>
  <PresentationFormat>On-screen Show (4:3)</PresentationFormat>
  <Paragraphs>387</Paragraphs>
  <Slides>72</Slides>
  <Notes>20</Notes>
  <HiddenSlides>14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9" baseType="lpstr">
      <vt:lpstr>Arial</vt:lpstr>
      <vt:lpstr>Calibri</vt:lpstr>
      <vt:lpstr>Maiandra GD</vt:lpstr>
      <vt:lpstr>Symbol</vt:lpstr>
      <vt:lpstr>Times New Roman</vt:lpstr>
      <vt:lpstr>Wingdings</vt:lpstr>
      <vt:lpstr>Office Theme</vt:lpstr>
      <vt:lpstr>Bell work </vt:lpstr>
      <vt:lpstr>PowerPoint Presentation</vt:lpstr>
      <vt:lpstr>PowerPoint Presentation</vt:lpstr>
      <vt:lpstr>Bonding</vt:lpstr>
      <vt:lpstr>Bonding</vt:lpstr>
      <vt:lpstr>Bonding- Important to remember</vt:lpstr>
      <vt:lpstr>Types of forces</vt:lpstr>
      <vt:lpstr>Intramolecular forces—types </vt:lpstr>
      <vt:lpstr>Ions</vt:lpstr>
      <vt:lpstr>Ionic Bonds</vt:lpstr>
      <vt:lpstr>Ionic Crystals/ crystalline </vt:lpstr>
      <vt:lpstr>PowerPoint Presentation</vt:lpstr>
      <vt:lpstr>PowerPoint Presentation</vt:lpstr>
      <vt:lpstr>PowerPoint Presentation</vt:lpstr>
      <vt:lpstr>Examples</vt:lpstr>
      <vt:lpstr> COVALENT BOND  bond formed by the sharing of electrons  </vt:lpstr>
      <vt:lpstr>Covalent Bond</vt:lpstr>
      <vt:lpstr>PowerPoint Presentation</vt:lpstr>
      <vt:lpstr>Metallic</vt:lpstr>
      <vt:lpstr>Practice  </vt:lpstr>
      <vt:lpstr>Strength of bonds</vt:lpstr>
      <vt:lpstr>PowerPoint Presentation</vt:lpstr>
      <vt:lpstr>Lewis Dot Diagrams cont’d</vt:lpstr>
      <vt:lpstr>PowerPoint Presentation</vt:lpstr>
      <vt:lpstr>Read about Lewis Structures</vt:lpstr>
      <vt:lpstr>Polyatomic Quiz</vt:lpstr>
      <vt:lpstr>C-NOPS</vt:lpstr>
      <vt:lpstr>Covalent Bonds &amp; Lewis Dot</vt:lpstr>
      <vt:lpstr>PowerPoint Presentation</vt:lpstr>
      <vt:lpstr>PowerPoint Presentation</vt:lpstr>
      <vt:lpstr>Bell work </vt:lpstr>
      <vt:lpstr>PowerPoint Presentation</vt:lpstr>
      <vt:lpstr>PowerPoint Presentation</vt:lpstr>
      <vt:lpstr>HW</vt:lpstr>
      <vt:lpstr>PowerPoint Presentation</vt:lpstr>
      <vt:lpstr>PowerPoint Presentation</vt:lpstr>
      <vt:lpstr>PowerPoint Presentation</vt:lpstr>
      <vt:lpstr>Resonance Structures</vt:lpstr>
      <vt:lpstr>Lewis Structures – Expanded Octet</vt:lpstr>
      <vt:lpstr>Lewis Structures - Exceptions</vt:lpstr>
      <vt:lpstr>Quiz today</vt:lpstr>
      <vt:lpstr>PowerPoint Presentation</vt:lpstr>
      <vt:lpstr>PowerPoint Presentation</vt:lpstr>
      <vt:lpstr>PowerPoint Presentation</vt:lpstr>
      <vt:lpstr>Determining Hybridization</vt:lpstr>
      <vt:lpstr>Practice </vt:lpstr>
      <vt:lpstr>PowerPoint Presentation</vt:lpstr>
      <vt:lpstr>Review </vt:lpstr>
      <vt:lpstr>Polyatomics</vt:lpstr>
      <vt:lpstr>After Quiz</vt:lpstr>
      <vt:lpstr>Molecular Geometry</vt:lpstr>
      <vt:lpstr>Valence Shell Electron Pair Repulsion (VSEPR) (11)</vt:lpstr>
      <vt:lpstr>PowerPoint Presentation</vt:lpstr>
      <vt:lpstr>Try these molecules</vt:lpstr>
      <vt:lpstr>Bell work</vt:lpstr>
      <vt:lpstr>After Quiz</vt:lpstr>
      <vt:lpstr>Homework</vt:lpstr>
      <vt:lpstr>Practice </vt:lpstr>
      <vt:lpstr>Polar Covalent vs. Nonpolar Covalent</vt:lpstr>
      <vt:lpstr>Polar Covalent Bonds</vt:lpstr>
      <vt:lpstr>Polar or Nonpolar</vt:lpstr>
      <vt:lpstr>Nonpolar Molecules</vt:lpstr>
      <vt:lpstr>practice</vt:lpstr>
      <vt:lpstr>Inter vs Intra</vt:lpstr>
      <vt:lpstr>PowerPoint Presentation</vt:lpstr>
      <vt:lpstr>Types of Intermolecular Forces</vt:lpstr>
      <vt:lpstr>Dipole Moments</vt:lpstr>
      <vt:lpstr>1. Dipole – Dipole </vt:lpstr>
      <vt:lpstr>Hydrogen Bonding</vt:lpstr>
      <vt:lpstr>2. Dipole – Induced Dipole</vt:lpstr>
      <vt:lpstr>3. Induced Dipole - Induced Dipole</vt:lpstr>
      <vt:lpstr>MAKE sure you are keeping up with your formula/ cheat sheet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curtis.bumgardner</dc:creator>
  <cp:lastModifiedBy>Benjamin Mullins</cp:lastModifiedBy>
  <cp:revision>87</cp:revision>
  <dcterms:created xsi:type="dcterms:W3CDTF">2011-10-12T23:59:30Z</dcterms:created>
  <dcterms:modified xsi:type="dcterms:W3CDTF">2018-09-18T14:25:33Z</dcterms:modified>
</cp:coreProperties>
</file>