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357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64" r:id="rId10"/>
    <p:sldId id="281" r:id="rId11"/>
    <p:sldId id="358" r:id="rId12"/>
    <p:sldId id="360" r:id="rId13"/>
    <p:sldId id="361" r:id="rId14"/>
    <p:sldId id="362" r:id="rId15"/>
    <p:sldId id="359" r:id="rId16"/>
    <p:sldId id="363" r:id="rId17"/>
    <p:sldId id="367" r:id="rId18"/>
    <p:sldId id="261" r:id="rId19"/>
    <p:sldId id="308" r:id="rId20"/>
    <p:sldId id="369" r:id="rId21"/>
    <p:sldId id="309" r:id="rId22"/>
    <p:sldId id="310" r:id="rId23"/>
    <p:sldId id="368" r:id="rId24"/>
    <p:sldId id="370" r:id="rId25"/>
    <p:sldId id="365" r:id="rId26"/>
    <p:sldId id="366" r:id="rId27"/>
    <p:sldId id="317" r:id="rId28"/>
    <p:sldId id="340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7" r:id="rId38"/>
    <p:sldId id="335" r:id="rId39"/>
    <p:sldId id="342" r:id="rId40"/>
    <p:sldId id="336" r:id="rId41"/>
    <p:sldId id="262" r:id="rId42"/>
    <p:sldId id="284" r:id="rId43"/>
    <p:sldId id="263" r:id="rId44"/>
    <p:sldId id="266" r:id="rId45"/>
    <p:sldId id="267" r:id="rId46"/>
    <p:sldId id="268" r:id="rId47"/>
    <p:sldId id="269" r:id="rId48"/>
    <p:sldId id="270" r:id="rId49"/>
    <p:sldId id="285" r:id="rId50"/>
    <p:sldId id="271" r:id="rId51"/>
    <p:sldId id="286" r:id="rId52"/>
    <p:sldId id="272" r:id="rId53"/>
    <p:sldId id="287" r:id="rId54"/>
    <p:sldId id="344" r:id="rId55"/>
    <p:sldId id="311" r:id="rId56"/>
    <p:sldId id="312" r:id="rId57"/>
    <p:sldId id="339" r:id="rId58"/>
    <p:sldId id="337" r:id="rId59"/>
    <p:sldId id="338" r:id="rId60"/>
    <p:sldId id="313" r:id="rId61"/>
    <p:sldId id="349" r:id="rId62"/>
    <p:sldId id="314" r:id="rId63"/>
    <p:sldId id="348" r:id="rId64"/>
    <p:sldId id="345" r:id="rId65"/>
    <p:sldId id="346" r:id="rId66"/>
    <p:sldId id="347" r:id="rId6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90CE0"/>
    <a:srgbClr val="FFFF00"/>
    <a:srgbClr val="800000"/>
    <a:srgbClr val="CC0000"/>
    <a:srgbClr val="00FF66"/>
    <a:srgbClr val="FF66CC"/>
    <a:srgbClr val="FF9900"/>
    <a:srgbClr val="4D4D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65514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xmlns="" val="4193983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4277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4644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4119484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1549256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1697391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364059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1555083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2004241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608198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3718077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3557378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</p:spTree>
    <p:extLst>
      <p:ext uri="{BB962C8B-B14F-4D97-AF65-F5344CB8AC3E}">
        <p14:creationId xmlns:p14="http://schemas.microsoft.com/office/powerpoint/2010/main" xmlns="" val="2755284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78486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l"/>
        <a:defRPr sz="24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981200" y="1828800"/>
            <a:ext cx="3552576" cy="2308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Measurements,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Calculations,</a:t>
            </a:r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nd</a:t>
            </a:r>
          </a:p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Conversions</a:t>
            </a: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3252" name="Picture 4" descr="scal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524000"/>
            <a:ext cx="1920875" cy="280035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Measurements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4034" name="Picture 2" descr="http://www.gedboard.com/wp-content/uploads/2014/11/meas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85" y="1219200"/>
            <a:ext cx="9105515" cy="41148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0" name="Picture 2" descr="http://science.halleyhosting.com/sci/ibbio/inquiry/error/rule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269" y="1981200"/>
            <a:ext cx="9007731" cy="24384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4274" name="Picture 2" descr="http://cyberbridge.mcb.harvard.edu/images/math2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8326962" cy="32004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304800"/>
            <a:ext cx="3848100" cy="5791200"/>
          </a:xfrm>
        </p:spPr>
        <p:txBody>
          <a:bodyPr/>
          <a:lstStyle/>
          <a:p>
            <a:r>
              <a:rPr lang="en-US" dirty="0" smtClean="0"/>
              <a:t>Take measurements of:</a:t>
            </a:r>
          </a:p>
          <a:p>
            <a:endParaRPr lang="en-US" dirty="0" smtClean="0"/>
          </a:p>
          <a:p>
            <a:r>
              <a:rPr lang="en-US" dirty="0" smtClean="0"/>
              <a:t>Water in a:</a:t>
            </a:r>
          </a:p>
          <a:p>
            <a:endParaRPr lang="en-US" dirty="0" smtClean="0"/>
          </a:p>
          <a:p>
            <a:r>
              <a:rPr lang="en-US" dirty="0" smtClean="0"/>
              <a:t>50 mL beaker</a:t>
            </a:r>
          </a:p>
          <a:p>
            <a:r>
              <a:rPr lang="en-US" dirty="0" smtClean="0"/>
              <a:t>10 mL grad cylinder</a:t>
            </a:r>
          </a:p>
          <a:p>
            <a:r>
              <a:rPr lang="en-US" dirty="0" smtClean="0"/>
              <a:t>50 mL grad cylinder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10100" y="304800"/>
            <a:ext cx="3848100" cy="57912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String with a :</a:t>
            </a:r>
          </a:p>
          <a:p>
            <a:endParaRPr lang="en-US" dirty="0" smtClean="0"/>
          </a:p>
          <a:p>
            <a:r>
              <a:rPr lang="en-US" dirty="0" smtClean="0"/>
              <a:t>Ruler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Page 1 of blue unit book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4571332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685800"/>
          </a:xfrm>
          <a:noFill/>
          <a:ln/>
        </p:spPr>
        <p:txBody>
          <a:bodyPr/>
          <a:lstStyle/>
          <a:p>
            <a:r>
              <a:rPr lang="en-US" sz="3200"/>
              <a:t>The Fundamental SI Units</a:t>
            </a:r>
            <a:br>
              <a:rPr lang="en-US" sz="3200"/>
            </a:br>
            <a:r>
              <a:rPr lang="en-US" sz="3200"/>
              <a:t> </a:t>
            </a:r>
            <a:r>
              <a:rPr lang="en-US" sz="2800" b="0"/>
              <a:t>(le Système International, SI)</a:t>
            </a:r>
          </a:p>
        </p:txBody>
      </p:sp>
      <p:graphicFrame>
        <p:nvGraphicFramePr>
          <p:cNvPr id="14339" name="Object 3">
            <a:hlinkClick r:id="" action="ppaction://ole?verb=0"/>
          </p:cNvPr>
          <p:cNvGraphicFramePr>
            <a:graphicFrameLocks noGrp="1"/>
          </p:cNvGraphicFramePr>
          <p:nvPr>
            <p:ph type="tbl" idx="1"/>
          </p:nvPr>
        </p:nvGraphicFramePr>
        <p:xfrm>
          <a:off x="1020763" y="1608138"/>
          <a:ext cx="7237412" cy="5011737"/>
        </p:xfrm>
        <a:graphic>
          <a:graphicData uri="http://schemas.openxmlformats.org/presentationml/2006/ole">
            <p:oleObj spid="_x0000_s14347" name="Document" r:id="rId4" imgW="7870351" imgH="5450565" progId="Word.Document.8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Conversion in Metrics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1" y="2819400"/>
          <a:ext cx="7543802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7686"/>
                <a:gridCol w="1077686"/>
                <a:gridCol w="1077686"/>
                <a:gridCol w="1077686"/>
                <a:gridCol w="1077686"/>
                <a:gridCol w="1077686"/>
                <a:gridCol w="1077686"/>
              </a:tblGrid>
              <a:tr h="11049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Kilo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Hecto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Deka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Deci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Centi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Milli</a:t>
                      </a:r>
                      <a:endParaRPr lang="en-US" sz="2400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g,L,m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/>
                        <a:t>m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905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King Henry Died By Drinking Chocolate Milk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228600"/>
            <a:ext cx="4724400" cy="2003425"/>
          </a:xfrm>
        </p:spPr>
        <p:txBody>
          <a:bodyPr/>
          <a:lstStyle/>
          <a:p>
            <a:r>
              <a:rPr lang="en-US" dirty="0" smtClean="0"/>
              <a:t>Tell what each color </a:t>
            </a:r>
            <a:r>
              <a:rPr lang="en-US" smtClean="0"/>
              <a:t>(quadrant) means  (</a:t>
            </a:r>
            <a:r>
              <a:rPr lang="en-US" dirty="0" smtClean="0"/>
              <a:t>4 points)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858000" cy="1295400"/>
          </a:xfrm>
        </p:spPr>
        <p:txBody>
          <a:bodyPr/>
          <a:lstStyle/>
          <a:p>
            <a:r>
              <a:rPr lang="en-US" dirty="0" smtClean="0"/>
              <a:t>What is the scale? (not severe </a:t>
            </a:r>
            <a:r>
              <a:rPr lang="en-US" dirty="0" smtClean="0">
                <a:sym typeface="Wingdings" pitchFamily="2" charset="2"/>
              </a:rPr>
              <a:t> severe) </a:t>
            </a:r>
          </a:p>
          <a:p>
            <a:r>
              <a:rPr lang="en-US" dirty="0" smtClean="0">
                <a:sym typeface="Wingdings" pitchFamily="2" charset="2"/>
              </a:rPr>
              <a:t>2 points </a:t>
            </a:r>
            <a:endParaRPr lang="en-US" dirty="0"/>
          </a:p>
        </p:txBody>
      </p:sp>
      <p:pic>
        <p:nvPicPr>
          <p:cNvPr id="4" name="Picture 7" descr="hazard lab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91150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SHOW YOUR WORK</a:t>
            </a:r>
          </a:p>
          <a:p>
            <a:endParaRPr lang="en-US" dirty="0"/>
          </a:p>
          <a:p>
            <a:r>
              <a:rPr lang="en-US" dirty="0" smtClean="0"/>
              <a:t>Swinging the decimal will not work anymore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21832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762000" y="6096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Find the number of </a:t>
            </a:r>
            <a:r>
              <a:rPr lang="en-US" sz="3200" b="1" dirty="0" smtClean="0"/>
              <a:t>m</a:t>
            </a:r>
            <a:r>
              <a:rPr lang="en-US" sz="3200" b="1" dirty="0" smtClean="0"/>
              <a:t> </a:t>
            </a:r>
            <a:r>
              <a:rPr lang="en-US" sz="3200" b="1" dirty="0"/>
              <a:t>in 2.35 </a:t>
            </a:r>
            <a:r>
              <a:rPr lang="en-US" sz="3200" b="1" dirty="0" smtClean="0"/>
              <a:t>km.</a:t>
            </a:r>
            <a:endParaRPr lang="en-US" sz="32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0" y="304800"/>
            <a:ext cx="80327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Find the number of km in 756 cm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2362200"/>
          </a:xfrm>
        </p:spPr>
        <p:txBody>
          <a:bodyPr/>
          <a:lstStyle/>
          <a:p>
            <a:r>
              <a:rPr lang="en-US" dirty="0" smtClean="0"/>
              <a:t>Find the number of </a:t>
            </a:r>
            <a:r>
              <a:rPr lang="en-US" dirty="0" err="1" smtClean="0"/>
              <a:t>dL</a:t>
            </a:r>
            <a:r>
              <a:rPr lang="en-US" dirty="0" smtClean="0"/>
              <a:t> in 52.4 </a:t>
            </a:r>
            <a:r>
              <a:rPr lang="en-US" dirty="0" err="1" smtClean="0"/>
              <a:t>hL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2452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48600" cy="1143000"/>
          </a:xfrm>
        </p:spPr>
        <p:txBody>
          <a:bodyPr/>
          <a:lstStyle/>
          <a:p>
            <a:r>
              <a:rPr lang="en-US" dirty="0" smtClean="0"/>
              <a:t>Why I am being picky about the way you solve metric conversions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531" y="1981200"/>
            <a:ext cx="88016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Given the following equation: 2 K + Cl</a:t>
            </a:r>
            <a:r>
              <a:rPr lang="en-US" baseline="-25000" dirty="0"/>
              <a:t>2</a:t>
            </a:r>
            <a:r>
              <a:rPr lang="en-US" dirty="0"/>
              <a:t> ---&gt; 2 </a:t>
            </a:r>
            <a:r>
              <a:rPr lang="en-US" dirty="0" err="1"/>
              <a:t>KCl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How many </a:t>
            </a:r>
            <a:r>
              <a:rPr lang="en-US" dirty="0" smtClean="0"/>
              <a:t>grams </a:t>
            </a:r>
            <a:r>
              <a:rPr lang="en-US" dirty="0"/>
              <a:t>of </a:t>
            </a:r>
            <a:r>
              <a:rPr lang="en-US" dirty="0" err="1"/>
              <a:t>KCl</a:t>
            </a:r>
            <a:r>
              <a:rPr lang="en-US" dirty="0"/>
              <a:t> is produced from </a:t>
            </a:r>
            <a:r>
              <a:rPr lang="en-US"/>
              <a:t>2.50 </a:t>
            </a:r>
            <a:r>
              <a:rPr lang="en-US" smtClean="0"/>
              <a:t>mg </a:t>
            </a:r>
            <a:r>
              <a:rPr lang="en-US" dirty="0"/>
              <a:t>of K and excess Cl</a:t>
            </a:r>
            <a:r>
              <a:rPr lang="en-US" baseline="-25000" dirty="0"/>
              <a:t>2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55893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609600"/>
          </a:xfrm>
        </p:spPr>
        <p:txBody>
          <a:bodyPr/>
          <a:lstStyle/>
          <a:p>
            <a:r>
              <a:rPr lang="en-US" dirty="0" smtClean="0"/>
              <a:t>Metrics Lab Instructions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838200"/>
            <a:ext cx="38481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Groups of 2</a:t>
            </a:r>
          </a:p>
          <a:p>
            <a:pPr>
              <a:buFont typeface="Arial" pitchFamily="34" charset="0"/>
              <a:buChar char="•"/>
            </a:pPr>
            <a:r>
              <a:rPr lang="en-US" smtClean="0"/>
              <a:t>Measure </a:t>
            </a:r>
            <a:r>
              <a:rPr lang="en-US" dirty="0" smtClean="0"/>
              <a:t>two DIFFERENT objects per station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Each group member taking a turn measuring, not just one person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3848100" cy="5257800"/>
          </a:xfrm>
        </p:spPr>
        <p:txBody>
          <a:bodyPr/>
          <a:lstStyle/>
          <a:p>
            <a:r>
              <a:rPr lang="en-US" dirty="0" smtClean="0"/>
              <a:t>Take measurements at all stations FIRST, worry about converting AFTER you have measured at each station.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Station 7– can be set up on your own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48600" cy="762000"/>
          </a:xfrm>
        </p:spPr>
        <p:txBody>
          <a:bodyPr/>
          <a:lstStyle/>
          <a:p>
            <a:r>
              <a:rPr lang="en-US" dirty="0" smtClean="0"/>
              <a:t>What I’m looking for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181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Your measurements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CIRCLE the estimated digit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Include UNITS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38200"/>
            <a:ext cx="38481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Your calculations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 calculations on separate sheet and SHOW ALL WORK if you want credit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Record answers back in your data table, WITH UNITS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7848600" cy="1143000"/>
          </a:xfrm>
        </p:spPr>
        <p:txBody>
          <a:bodyPr/>
          <a:lstStyle/>
          <a:p>
            <a:r>
              <a:rPr lang="en-US" dirty="0" smtClean="0"/>
              <a:t>Metrics Practice Problems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09600"/>
            <a:ext cx="7848600" cy="5486400"/>
          </a:xfrm>
        </p:spPr>
        <p:txBody>
          <a:bodyPr/>
          <a:lstStyle/>
          <a:p>
            <a:pPr marL="457200" indent="-457200" algn="ctr">
              <a:buAutoNum type="arabicPeriod"/>
            </a:pPr>
            <a:r>
              <a:rPr lang="en-US" dirty="0" smtClean="0"/>
              <a:t>250 s = ? ms</a:t>
            </a:r>
          </a:p>
          <a:p>
            <a:pPr marL="457200" indent="-457200" algn="ctr">
              <a:buAutoNum type="arabicPeriod"/>
            </a:pPr>
            <a:endParaRPr lang="en-US" dirty="0" smtClean="0"/>
          </a:p>
          <a:p>
            <a:pPr marL="457200" indent="-457200" algn="ctr">
              <a:buAutoNum type="arabicPeriod"/>
            </a:pPr>
            <a:r>
              <a:rPr lang="en-US" dirty="0" smtClean="0"/>
              <a:t>8.53 g = ? dg</a:t>
            </a:r>
          </a:p>
          <a:p>
            <a:pPr marL="457200" indent="-457200" algn="ctr">
              <a:buAutoNum type="arabicPeriod"/>
            </a:pPr>
            <a:endParaRPr lang="en-US" dirty="0" smtClean="0"/>
          </a:p>
          <a:p>
            <a:pPr marL="457200" indent="-457200" algn="ctr">
              <a:buAutoNum type="arabicPeriod"/>
            </a:pPr>
            <a:r>
              <a:rPr lang="en-US" dirty="0" smtClean="0"/>
              <a:t>0.00475 kg = ? mg</a:t>
            </a:r>
          </a:p>
          <a:p>
            <a:pPr marL="457200" indent="-457200" algn="ctr">
              <a:buAutoNum type="arabicPeriod"/>
            </a:pPr>
            <a:endParaRPr lang="en-US" dirty="0" smtClean="0"/>
          </a:p>
          <a:p>
            <a:pPr marL="457200" indent="-457200" algn="ctr">
              <a:buAutoNum type="arabicPeriod"/>
            </a:pPr>
            <a:r>
              <a:rPr lang="en-US" dirty="0" smtClean="0"/>
              <a:t>1.47 mm = ? Km</a:t>
            </a:r>
          </a:p>
          <a:p>
            <a:pPr marL="457200" indent="-457200" algn="ctr">
              <a:buAutoNum type="arabicPeriod"/>
            </a:pPr>
            <a:endParaRPr lang="en-US" dirty="0" smtClean="0"/>
          </a:p>
          <a:p>
            <a:pPr marL="457200" indent="-457200" algn="ctr">
              <a:buAutoNum type="arabicPeriod"/>
            </a:pPr>
            <a:r>
              <a:rPr lang="en-US" dirty="0" smtClean="0"/>
              <a:t>0.85 cm = ? m</a:t>
            </a:r>
          </a:p>
          <a:p>
            <a:pPr marL="457200" indent="-457200" algn="ctr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 science, we deal with some very </a:t>
            </a: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LARGE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numbers: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51822" y="2743200"/>
            <a:ext cx="88921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mole =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602000000000000000000000 molecules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09600" y="3810000"/>
            <a:ext cx="79406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In science, we deal with some very </a:t>
            </a:r>
            <a:r>
              <a:rPr lang="en-US" sz="32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SMALL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numbers: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609600" y="4953000"/>
            <a:ext cx="82677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Mass of an electron =</a:t>
            </a:r>
          </a:p>
          <a:p>
            <a:pPr eaLnBrk="1" hangingPunct="1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0.000000000000000000000000000000091 kg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685800" y="533400"/>
            <a:ext cx="440372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/>
      <p:bldP spid="64516" grpId="0"/>
      <p:bldP spid="645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822325" y="606425"/>
            <a:ext cx="7712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Imagine the difficulty of calculating the mass of 1 mole of electrons!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533400" y="2438400"/>
            <a:ext cx="82677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0.000000000000000000000000000000091 kg</a:t>
            </a:r>
          </a:p>
          <a:p>
            <a:pPr eaLnBrk="1" hangingPunct="1"/>
            <a:r>
              <a:rPr lang="en-US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x 602000000000000000000000</a:t>
            </a:r>
            <a:endParaRPr lang="en-US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endParaRPr lang="en-US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endParaRPr lang="en-US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050925" y="3349625"/>
            <a:ext cx="733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/>
              <a:t>???????????????????????????????????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4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5654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0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Notation: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7543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method of representing very large or very small numbers in the form: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      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b="1" baseline="30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	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219200" y="3124200"/>
            <a:ext cx="64928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is a number between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  <a:p>
            <a:pPr>
              <a:buFont typeface="Wingdings" pitchFamily="2" charset="2"/>
              <a:buChar char="Ø"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is an integer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905000" y="762000"/>
            <a:ext cx="55022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800" b="1">
                <a:solidFill>
                  <a:schemeClr val="accent2"/>
                </a:solidFill>
              </a:rPr>
              <a:t>2 500 000 000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8023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 #1: Insert an understood decimal point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6324600" y="381000"/>
            <a:ext cx="60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8000" b="1"/>
              <a:t>.</a:t>
            </a: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 rot="11089825">
            <a:off x="6170613" y="1450975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 #2: Decide where the decimal must end     </a:t>
            </a:r>
          </a:p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up so that one number is to its left</a:t>
            </a:r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2362200" y="3810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592" name="AutoShape 8"/>
          <p:cNvSpPr>
            <a:spLocks noChangeArrowheads="1"/>
          </p:cNvSpPr>
          <p:nvPr/>
        </p:nvSpPr>
        <p:spPr bwMode="auto">
          <a:xfrm rot="11089825">
            <a:off x="57150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AutoShape 9"/>
          <p:cNvSpPr>
            <a:spLocks noChangeArrowheads="1"/>
          </p:cNvSpPr>
          <p:nvPr/>
        </p:nvSpPr>
        <p:spPr bwMode="auto">
          <a:xfrm rot="11089825">
            <a:off x="52578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4" name="AutoShape 10"/>
          <p:cNvSpPr>
            <a:spLocks noChangeArrowheads="1"/>
          </p:cNvSpPr>
          <p:nvPr/>
        </p:nvSpPr>
        <p:spPr bwMode="auto">
          <a:xfrm rot="11089825">
            <a:off x="48006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AutoShape 11"/>
          <p:cNvSpPr>
            <a:spLocks noChangeArrowheads="1"/>
          </p:cNvSpPr>
          <p:nvPr/>
        </p:nvSpPr>
        <p:spPr bwMode="auto">
          <a:xfrm rot="11089825">
            <a:off x="43434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AutoShape 12"/>
          <p:cNvSpPr>
            <a:spLocks noChangeArrowheads="1"/>
          </p:cNvSpPr>
          <p:nvPr/>
        </p:nvSpPr>
        <p:spPr bwMode="auto">
          <a:xfrm rot="11089825">
            <a:off x="38862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AutoShape 13"/>
          <p:cNvSpPr>
            <a:spLocks noChangeArrowheads="1"/>
          </p:cNvSpPr>
          <p:nvPr/>
        </p:nvSpPr>
        <p:spPr bwMode="auto">
          <a:xfrm rot="11089825">
            <a:off x="34290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AutoShape 14"/>
          <p:cNvSpPr>
            <a:spLocks noChangeArrowheads="1"/>
          </p:cNvSpPr>
          <p:nvPr/>
        </p:nvSpPr>
        <p:spPr bwMode="auto">
          <a:xfrm rot="11089825">
            <a:off x="29718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AutoShape 15"/>
          <p:cNvSpPr>
            <a:spLocks noChangeArrowheads="1"/>
          </p:cNvSpPr>
          <p:nvPr/>
        </p:nvSpPr>
        <p:spPr bwMode="auto">
          <a:xfrm rot="11089825">
            <a:off x="2514600" y="1447800"/>
            <a:ext cx="457200" cy="228600"/>
          </a:xfrm>
          <a:prstGeom prst="curvedDown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457200" y="40386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 #3: Count how many places you bounce </a:t>
            </a:r>
          </a:p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the decimal point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62484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57912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2</a:t>
            </a: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>
            <a:off x="53340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3</a:t>
            </a: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48768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4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>
            <a:off x="44196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5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39624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6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35052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7</a:t>
            </a: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3048000" y="17668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8</a:t>
            </a: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2590800" y="1752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/>
              <a:t>9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457200" y="5029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 #4: Re-write in the form M x 10</a:t>
            </a:r>
            <a:r>
              <a:rPr lang="en-US" b="1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67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67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/>
      <p:bldP spid="67588" grpId="0"/>
      <p:bldP spid="67589" grpId="0" animBg="1"/>
      <p:bldP spid="67590" grpId="0"/>
      <p:bldP spid="67591" grpId="0" animBg="1"/>
      <p:bldP spid="67592" grpId="0" animBg="1"/>
      <p:bldP spid="67593" grpId="0" animBg="1"/>
      <p:bldP spid="67594" grpId="0" animBg="1"/>
      <p:bldP spid="67595" grpId="0" animBg="1"/>
      <p:bldP spid="67596" grpId="0" animBg="1"/>
      <p:bldP spid="67597" grpId="0" animBg="1"/>
      <p:bldP spid="67598" grpId="0" animBg="1"/>
      <p:bldP spid="67599" grpId="0" animBg="1"/>
      <p:bldP spid="67600" grpId="0"/>
      <p:bldP spid="67601" grpId="0"/>
      <p:bldP spid="67602" grpId="0"/>
      <p:bldP spid="67603" grpId="0"/>
      <p:bldP spid="67604" grpId="0"/>
      <p:bldP spid="67605" grpId="0"/>
      <p:bldP spid="67607" grpId="0"/>
      <p:bldP spid="67608" grpId="0"/>
      <p:bldP spid="67609" grpId="0"/>
      <p:bldP spid="676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362200" y="838200"/>
            <a:ext cx="4648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 x 10</a:t>
            </a:r>
            <a:r>
              <a:rPr lang="en-US" sz="66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</a:p>
        </p:txBody>
      </p:sp>
      <p:sp>
        <p:nvSpPr>
          <p:cNvPr id="68611" name="AutoShape 3"/>
          <p:cNvSpPr>
            <a:spLocks noChangeArrowheads="1"/>
          </p:cNvSpPr>
          <p:nvPr/>
        </p:nvSpPr>
        <p:spPr bwMode="auto">
          <a:xfrm>
            <a:off x="6096000" y="16002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3200400" y="2667000"/>
            <a:ext cx="5029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/>
              <a:t>The exponent is the number of places we moved the decimal.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/>
      <p:bldP spid="686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133600" y="838200"/>
            <a:ext cx="472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0.0000579</a:t>
            </a:r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5257800" y="3810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30480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 #2: Decide where the decimal must end     </a:t>
            </a:r>
          </a:p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up so that one number is to its left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57200" y="4038600"/>
            <a:ext cx="8305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 #3: Count how many places you bounce </a:t>
            </a:r>
          </a:p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the decimal point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457200" y="50292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Step #4: Re-write in the form M x 10</a:t>
            </a:r>
            <a:r>
              <a:rPr lang="en-US" b="1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2895600" y="1676400"/>
            <a:ext cx="609600" cy="228600"/>
          </a:xfrm>
          <a:prstGeom prst="curvedUpArrow">
            <a:avLst>
              <a:gd name="adj1" fmla="val 53333"/>
              <a:gd name="adj2" fmla="val 10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3505200" y="1676400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3962400" y="16764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4495800" y="1676400"/>
            <a:ext cx="457200" cy="2286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>
            <a:off x="4953000" y="1676400"/>
            <a:ext cx="533400" cy="228600"/>
          </a:xfrm>
          <a:prstGeom prst="curvedUp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29718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1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35052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2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39624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3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44958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4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5029200" y="19812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5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nimBg="1"/>
      <p:bldP spid="69636" grpId="0"/>
      <p:bldP spid="69637" grpId="0"/>
      <p:bldP spid="69638" grpId="0"/>
      <p:bldP spid="69639" grpId="0" animBg="1"/>
      <p:bldP spid="69640" grpId="0" animBg="1"/>
      <p:bldP spid="69641" grpId="0" animBg="1"/>
      <p:bldP spid="69642" grpId="0" animBg="1"/>
      <p:bldP spid="69643" grpId="0" animBg="1"/>
      <p:bldP spid="69644" grpId="0"/>
      <p:bldP spid="69645" grpId="0"/>
      <p:bldP spid="69646" grpId="0"/>
      <p:bldP spid="69647" grpId="0"/>
      <p:bldP spid="6964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905000" y="838200"/>
            <a:ext cx="5105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5.79 x 10</a:t>
            </a:r>
            <a:r>
              <a:rPr lang="en-US" sz="66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-5</a:t>
            </a:r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6096000" y="1600200"/>
            <a:ext cx="304800" cy="914400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200400" y="2667000"/>
            <a:ext cx="59436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/>
              <a:t>The exponent is negative because the number we started with was less than 1.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nimBg="1"/>
      <p:bldP spid="7066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373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Review</a:t>
            </a:r>
            <a:r>
              <a:rPr lang="en-US" sz="5400" b="1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8763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Scientific notation expresses a number in the form: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590800" y="2514600"/>
            <a:ext cx="327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 x 10</a:t>
            </a:r>
            <a:r>
              <a:rPr lang="en-US" sz="5400" b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533400" y="3657600"/>
            <a:ext cx="3048000" cy="685800"/>
          </a:xfrm>
          <a:prstGeom prst="wedgeRoundRectCallout">
            <a:avLst>
              <a:gd name="adj1" fmla="val 32708"/>
              <a:gd name="adj2" fmla="val -10949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</a:t>
            </a: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 </a:t>
            </a: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</a:t>
            </a: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10</a:t>
            </a:r>
          </a:p>
        </p:txBody>
      </p:sp>
      <p:sp>
        <p:nvSpPr>
          <p:cNvPr id="72710" name="AutoShape 6"/>
          <p:cNvSpPr>
            <a:spLocks noChangeArrowheads="1"/>
          </p:cNvSpPr>
          <p:nvPr/>
        </p:nvSpPr>
        <p:spPr bwMode="auto">
          <a:xfrm>
            <a:off x="6096000" y="3124200"/>
            <a:ext cx="2286000" cy="1371600"/>
          </a:xfrm>
          <a:prstGeom prst="wedgeRoundRectCallout">
            <a:avLst>
              <a:gd name="adj1" fmla="val -79722"/>
              <a:gd name="adj2" fmla="val -6169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/>
            <a:r>
              <a:rPr lang="en-US" sz="3600" b="1">
                <a:effectLst>
                  <a:outerShdw blurRad="38100" dist="38100" dir="2700000" algn="tl">
                    <a:srgbClr val="000000"/>
                  </a:outerShdw>
                </a:effectLst>
              </a:rPr>
              <a:t>n is an integer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  <p:bldP spid="72709" grpId="0" animBg="1"/>
      <p:bldP spid="727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Notation </a:t>
            </a:r>
            <a:br>
              <a:rPr lang="en-US" dirty="0" smtClean="0"/>
            </a:br>
            <a:r>
              <a:rPr lang="en-US" dirty="0" smtClean="0"/>
              <a:t>Practice Problems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 in correct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61,500</a:t>
            </a:r>
          </a:p>
          <a:p>
            <a:pPr marL="457200" indent="-457200"/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0.0000568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321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64,960,000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0.07085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semester we will be doing a portion of class online through </a:t>
            </a:r>
            <a:r>
              <a:rPr lang="en-US" dirty="0" err="1" smtClean="0"/>
              <a:t>google</a:t>
            </a:r>
            <a:r>
              <a:rPr lang="en-US" dirty="0" smtClean="0"/>
              <a:t> classroom. </a:t>
            </a:r>
          </a:p>
          <a:p>
            <a:endParaRPr lang="en-US" dirty="0" smtClean="0"/>
          </a:p>
          <a:p>
            <a:r>
              <a:rPr lang="en-US" dirty="0" smtClean="0"/>
              <a:t>Get a computer, log on, and get acquainted with your </a:t>
            </a:r>
            <a:r>
              <a:rPr lang="en-US" dirty="0" err="1" smtClean="0"/>
              <a:t>google</a:t>
            </a:r>
            <a:r>
              <a:rPr lang="en-US" dirty="0" smtClean="0"/>
              <a:t> email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Significant Figures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  <a:noFill/>
          <a:ln/>
        </p:spPr>
        <p:txBody>
          <a:bodyPr/>
          <a:lstStyle/>
          <a:p>
            <a:r>
              <a:rPr lang="en-US" u="sng"/>
              <a:t>Uncertainty in Measurement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600200" y="2436813"/>
            <a:ext cx="7658100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1828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600" dirty="0"/>
              <a:t>	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digit that must be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estimated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is called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uncertain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  A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measurement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always has some degree of uncertainty.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685800"/>
          </a:xfrm>
        </p:spPr>
        <p:txBody>
          <a:bodyPr/>
          <a:lstStyle/>
          <a:p>
            <a:r>
              <a:rPr lang="en-US" u="sng"/>
              <a:t>Why Is there Uncertainty?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4072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400" dirty="0"/>
              <a:t> Measurements are performed with instruments</a:t>
            </a:r>
          </a:p>
          <a:p>
            <a:pPr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400" dirty="0"/>
              <a:t> No instrument can read to an infinite number of decimal places</a:t>
            </a:r>
          </a:p>
        </p:txBody>
      </p:sp>
      <p:pic>
        <p:nvPicPr>
          <p:cNvPr id="56324" name="Picture 4" descr="sca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505200"/>
            <a:ext cx="2835275" cy="3352800"/>
          </a:xfrm>
          <a:prstGeom prst="rect">
            <a:avLst/>
          </a:prstGeom>
          <a:noFill/>
        </p:spPr>
      </p:pic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371600" y="2133600"/>
            <a:ext cx="73914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Which of these balances has the greatest uncertainty in measurement?</a:t>
            </a:r>
          </a:p>
        </p:txBody>
      </p:sp>
      <p:pic>
        <p:nvPicPr>
          <p:cNvPr id="56327" name="Picture 7" descr="scal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191000"/>
            <a:ext cx="2895600" cy="1930400"/>
          </a:xfrm>
          <a:prstGeom prst="rect">
            <a:avLst/>
          </a:prstGeom>
          <a:noFill/>
        </p:spPr>
      </p:pic>
      <p:pic>
        <p:nvPicPr>
          <p:cNvPr id="56328" name="Picture 8" descr="scale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810000"/>
            <a:ext cx="2540000" cy="25400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 nodeType="withEffect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 nodeType="withEffect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  <p:bldP spid="56325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848600" cy="685800"/>
          </a:xfrm>
          <a:noFill/>
          <a:ln/>
        </p:spPr>
        <p:txBody>
          <a:bodyPr/>
          <a:lstStyle/>
          <a:p>
            <a:r>
              <a:rPr lang="en-US" sz="3200" b="0" u="sng"/>
              <a:t>Precision and Accuracy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371600" y="2284413"/>
            <a:ext cx="731520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71600" y="4083050"/>
            <a:ext cx="7770813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848600" cy="2209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dirty="0">
                <a:solidFill>
                  <a:srgbClr val="CC0000"/>
                </a:solidFill>
              </a:rPr>
              <a:t>	</a:t>
            </a:r>
            <a:r>
              <a:rPr lang="en-US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Accuracy</a:t>
            </a:r>
            <a:r>
              <a:rPr lang="en-US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refers to the agreement of a particular value with the </a:t>
            </a:r>
            <a:r>
              <a:rPr lang="en-US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true</a:t>
            </a:r>
            <a:r>
              <a:rPr lang="en-US" b="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value.</a:t>
            </a:r>
            <a:endParaRPr lang="en-US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b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Precision</a:t>
            </a:r>
            <a:r>
              <a:rPr lang="en-US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refers to the degree of  agreement among several measurements made in the same manner.</a:t>
            </a:r>
          </a:p>
        </p:txBody>
      </p:sp>
      <p:pic>
        <p:nvPicPr>
          <p:cNvPr id="18438" name="Picture 6" descr="neith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124200"/>
            <a:ext cx="2125663" cy="1806575"/>
          </a:xfrm>
          <a:prstGeom prst="rect">
            <a:avLst/>
          </a:prstGeom>
          <a:noFill/>
        </p:spPr>
      </p:pic>
      <p:pic>
        <p:nvPicPr>
          <p:cNvPr id="18439" name="Picture 7" descr="preci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124200"/>
            <a:ext cx="2206625" cy="1793875"/>
          </a:xfrm>
          <a:prstGeom prst="rect">
            <a:avLst/>
          </a:prstGeom>
          <a:noFill/>
        </p:spPr>
      </p:pic>
      <p:pic>
        <p:nvPicPr>
          <p:cNvPr id="18440" name="Picture 8" descr="accura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124200"/>
            <a:ext cx="2114550" cy="1817688"/>
          </a:xfrm>
          <a:prstGeom prst="rect">
            <a:avLst/>
          </a:prstGeom>
          <a:noFill/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98525" y="4999038"/>
            <a:ext cx="2225675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Neither accurate nor precise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489325" y="4968875"/>
            <a:ext cx="23780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</a:rPr>
              <a:t>Precise but not accurate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232525" y="4992688"/>
            <a:ext cx="21494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</a:rPr>
              <a:t>Precise AND accurate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  <p:bldP spid="18441" grpId="0" autoUpdateAnimBg="0"/>
      <p:bldP spid="18442" grpId="0" autoUpdateAnimBg="0"/>
      <p:bldP spid="18443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Rules for Counting Significant Figures - Details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812925" y="2436813"/>
            <a:ext cx="64420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590800" y="4281488"/>
            <a:ext cx="23685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937125" y="4281488"/>
            <a:ext cx="2571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3581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FF66CC"/>
                </a:solidFill>
              </a:rPr>
              <a:t>	</a:t>
            </a:r>
            <a:r>
              <a:rPr lang="en-US" sz="32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Nonzero integers</a:t>
            </a: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always count as significant figures.</a:t>
            </a:r>
          </a:p>
          <a:p>
            <a:pPr algn="ctr">
              <a:spcBef>
                <a:spcPct val="100000"/>
              </a:spcBef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3456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sig figs.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Rules for Counting Significant Figures - Details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812925" y="2894013"/>
            <a:ext cx="61452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651125" y="4738688"/>
            <a:ext cx="28257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4705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3429000"/>
          </a:xfrm>
          <a:noFill/>
          <a:ln/>
        </p:spPr>
        <p:txBody>
          <a:bodyPr/>
          <a:lstStyle/>
          <a:p>
            <a:pPr marL="565150" indent="-565150" defTabSz="1022350">
              <a:spcBef>
                <a:spcPct val="0"/>
              </a:spcBef>
            </a:pPr>
            <a:r>
              <a:rPr lang="en-US" sz="32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</a:t>
            </a:r>
          </a:p>
          <a:p>
            <a:pPr marL="565150" indent="-565150" defTabSz="1022350">
              <a:spcBef>
                <a:spcPct val="0"/>
              </a:spcBef>
            </a:pPr>
            <a:r>
              <a:rPr lang="en-US" sz="3200">
                <a:solidFill>
                  <a:srgbClr val="00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Leading zeros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do not count as </a:t>
            </a:r>
          </a:p>
          <a:p>
            <a:pPr marL="965200" lvl="1" defTabSz="1022350">
              <a:spcBef>
                <a:spcPct val="0"/>
              </a:spcBef>
              <a:buSzTx/>
              <a:buFontTx/>
              <a:buNone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significant figures</a:t>
            </a: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algn="ctr" defTabSz="1022350">
              <a:spcBef>
                <a:spcPct val="100000"/>
              </a:spcBef>
            </a:pP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0.0486</a:t>
            </a: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 has</a:t>
            </a:r>
          </a:p>
          <a:p>
            <a:pPr marL="565150" indent="-565150" algn="ctr" defTabSz="1022350"/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 sig figs.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66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Rules for Counting Significant Figures - Details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22413" y="762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080000" y="4433888"/>
            <a:ext cx="20320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652713" y="4738688"/>
            <a:ext cx="25209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5165725" y="47386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812925" y="2894013"/>
            <a:ext cx="6340475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848600" cy="4114800"/>
          </a:xfrm>
          <a:noFill/>
          <a:ln/>
        </p:spPr>
        <p:txBody>
          <a:bodyPr/>
          <a:lstStyle/>
          <a:p>
            <a:pPr marL="565150" indent="-565150" defTabSz="179388">
              <a:spcBef>
                <a:spcPct val="0"/>
              </a:spcBef>
            </a:pPr>
            <a:r>
              <a:rPr lang="en-US" sz="32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</a:t>
            </a:r>
          </a:p>
          <a:p>
            <a:pPr marL="565150" indent="-565150" defTabSz="179388">
              <a:spcBef>
                <a:spcPct val="0"/>
              </a:spcBef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1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8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Sandwiched </a:t>
            </a:r>
            <a:r>
              <a:rPr lang="en-US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always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count as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significant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figures.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65150" indent="-565150" algn="ctr" defTabSz="179388">
              <a:spcBef>
                <a:spcPct val="100000"/>
              </a:spcBef>
            </a:pPr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16.07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has</a:t>
            </a:r>
          </a:p>
          <a:p>
            <a:pPr marL="565150" indent="-565150" algn="ctr" defTabSz="179388"/>
            <a: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sig figs.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Rules for Counting Significant Figures - Details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812925" y="2133600"/>
            <a:ext cx="12255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651125" y="5043488"/>
            <a:ext cx="25209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165725" y="5043488"/>
            <a:ext cx="24193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812925" y="2894013"/>
            <a:ext cx="7026275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267200"/>
          </a:xfrm>
          <a:noFill/>
          <a:ln/>
        </p:spPr>
        <p:txBody>
          <a:bodyPr/>
          <a:lstStyle/>
          <a:p>
            <a:pPr marL="565150" indent="-565150" defTabSz="334963">
              <a:spcBef>
                <a:spcPct val="0"/>
              </a:spcBef>
            </a:pPr>
            <a:r>
              <a:rPr lang="en-US" sz="32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Zeros</a:t>
            </a:r>
          </a:p>
          <a:p>
            <a:pPr marL="565150" indent="-565150" defTabSz="334963">
              <a:spcBef>
                <a:spcPct val="0"/>
              </a:spcBef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Trailing zeros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are significant only if the number contains a decimal point.</a:t>
            </a:r>
          </a:p>
          <a:p>
            <a:pPr marL="565150" indent="-565150" algn="ctr" defTabSz="334963">
              <a:spcBef>
                <a:spcPct val="70000"/>
              </a:spcBef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9.300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 has</a:t>
            </a:r>
          </a:p>
          <a:p>
            <a:pPr marL="565150" indent="-565150" algn="ctr" defTabSz="334963"/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 sig figs.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Rules for Counting Significant Figures - Details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371600" y="2436813"/>
            <a:ext cx="7770813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676400" y="4433888"/>
            <a:ext cx="6673850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28194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FFFF00"/>
                </a:solidFill>
              </a:rPr>
              <a:t>	</a:t>
            </a:r>
            <a:r>
              <a:rPr lang="en-US" sz="32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Exact numbers</a:t>
            </a:r>
            <a:r>
              <a:rPr lang="en-US" sz="3200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have an infinite number of significant figures.</a:t>
            </a:r>
          </a:p>
          <a:p>
            <a:pPr algn="ctr">
              <a:spcBef>
                <a:spcPct val="100000"/>
              </a:spcBef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 inch  =  </a:t>
            </a: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2.54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cm, exactly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696200" cy="685800"/>
          </a:xfrm>
        </p:spPr>
        <p:txBody>
          <a:bodyPr/>
          <a:lstStyle/>
          <a:p>
            <a:r>
              <a:rPr lang="en-US" dirty="0"/>
              <a:t>Sig Fig Practice #1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001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How many significant figures in each of the following?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905000" y="1600200"/>
            <a:ext cx="2301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1.0070 m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343400" y="1600200"/>
            <a:ext cx="24542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5 sig figs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117725" y="2286000"/>
            <a:ext cx="23780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17.10 kg </a:t>
            </a:r>
            <a:r>
              <a:rPr lang="en-US">
                <a:sym typeface="Wingdings" pitchFamily="2" charset="2"/>
              </a:rPr>
              <a:t></a:t>
            </a:r>
            <a:endParaRPr lang="en-US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343400" y="2286000"/>
            <a:ext cx="19208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 sig figs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752600" y="3048000"/>
            <a:ext cx="24542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100,890 L </a:t>
            </a:r>
            <a:r>
              <a:rPr lang="en-US">
                <a:sym typeface="Wingdings" pitchFamily="2" charset="2"/>
              </a:rPr>
              <a:t></a:t>
            </a:r>
            <a:endParaRPr lang="en-US"/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4343400" y="3048000"/>
            <a:ext cx="17192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5 sig figs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431925" y="3810000"/>
            <a:ext cx="26066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3.29 x 10</a:t>
            </a:r>
            <a:r>
              <a:rPr lang="en-US" baseline="30000"/>
              <a:t>3</a:t>
            </a:r>
            <a:r>
              <a:rPr lang="en-US"/>
              <a:t> s </a:t>
            </a:r>
            <a:r>
              <a:rPr lang="en-US">
                <a:sym typeface="Wingdings" pitchFamily="2" charset="2"/>
              </a:rPr>
              <a:t></a:t>
            </a:r>
            <a:endParaRPr lang="en-US" baseline="30000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4327525" y="3824288"/>
            <a:ext cx="1719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3 sig figs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658938" y="4495800"/>
            <a:ext cx="237966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0.0054 cm </a:t>
            </a:r>
            <a:r>
              <a:rPr lang="en-US">
                <a:sym typeface="Wingdings" pitchFamily="2" charset="2"/>
              </a:rPr>
              <a:t></a:t>
            </a:r>
            <a:endParaRPr lang="en-US"/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4327525" y="4510088"/>
            <a:ext cx="1719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 sig figs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1681163" y="5178425"/>
            <a:ext cx="23574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3,200,000 </a:t>
            </a:r>
            <a:r>
              <a:rPr lang="en-US">
                <a:sym typeface="Wingdings" pitchFamily="2" charset="2"/>
              </a:rPr>
              <a:t></a:t>
            </a:r>
            <a:endParaRPr lang="en-US"/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4327525" y="5195888"/>
            <a:ext cx="17192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 sig figs</a:t>
            </a: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1981200" y="2057400"/>
            <a:ext cx="11430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2209800" y="2743200"/>
            <a:ext cx="8382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1905000" y="3505200"/>
            <a:ext cx="990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1600200" y="4267200"/>
            <a:ext cx="6096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2514600" y="4953000"/>
            <a:ext cx="3810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1828800" y="5638800"/>
            <a:ext cx="4572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utoUpdateAnimBg="0"/>
      <p:bldP spid="57350" grpId="0" autoUpdateAnimBg="0"/>
      <p:bldP spid="57351" grpId="0" autoUpdateAnimBg="0"/>
      <p:bldP spid="57352" grpId="0" autoUpdateAnimBg="0"/>
      <p:bldP spid="57353" grpId="0" autoUpdateAnimBg="0"/>
      <p:bldP spid="57354" grpId="0" autoUpdateAnimBg="0"/>
      <p:bldP spid="57355" grpId="0" autoUpdateAnimBg="0"/>
      <p:bldP spid="57356" grpId="0" autoUpdateAnimBg="0"/>
      <p:bldP spid="57357" grpId="0" autoUpdateAnimBg="0"/>
      <p:bldP spid="57358" grpId="0" autoUpdateAnimBg="0"/>
      <p:bldP spid="57359" grpId="0" autoUpdateAnimBg="0"/>
      <p:bldP spid="57360" grpId="0" autoUpdateAnimBg="0"/>
      <p:bldP spid="57361" grpId="0" animBg="1"/>
      <p:bldP spid="57362" grpId="0" animBg="1"/>
      <p:bldP spid="57363" grpId="0" animBg="1"/>
      <p:bldP spid="57364" grpId="0" animBg="1"/>
      <p:bldP spid="57365" grpId="0" animBg="1"/>
      <p:bldP spid="573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on to your </a:t>
            </a:r>
            <a:r>
              <a:rPr lang="en-US" dirty="0" err="1" smtClean="0"/>
              <a:t>google</a:t>
            </a:r>
            <a:r>
              <a:rPr lang="en-US" dirty="0" smtClean="0"/>
              <a:t> email</a:t>
            </a:r>
          </a:p>
          <a:p>
            <a:endParaRPr lang="en-US" dirty="0" smtClean="0"/>
          </a:p>
          <a:p>
            <a:r>
              <a:rPr lang="en-US" dirty="0" smtClean="0"/>
              <a:t>If you do not have internet access at home, please send me an email right now (using the proper email etiquette we just reviewed)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Next, go to the Franklin County High School Webpage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848600" cy="1143000"/>
          </a:xfrm>
          <a:noFill/>
          <a:ln/>
        </p:spPr>
        <p:txBody>
          <a:bodyPr/>
          <a:lstStyle/>
          <a:p>
            <a:r>
              <a:rPr lang="en-US" sz="3200"/>
              <a:t>Rules for Significant Figures in Mathematical Operations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584325" y="2360613"/>
            <a:ext cx="7559675" cy="228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574800" y="5318125"/>
            <a:ext cx="20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676400" y="5043488"/>
            <a:ext cx="3311525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461000" y="5546725"/>
            <a:ext cx="203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5089525" y="5043488"/>
            <a:ext cx="2835275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1910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FF66"/>
                </a:solidFill>
              </a:rPr>
              <a:t>	</a:t>
            </a:r>
            <a:r>
              <a:rPr lang="en-US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and Division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# sig figs in the result equals the number in the least precise measurement used in the calculation.</a:t>
            </a:r>
          </a:p>
          <a:p>
            <a:pPr algn="ctr">
              <a:spcBef>
                <a:spcPct val="700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6.38 x 2.0  =</a:t>
            </a:r>
          </a:p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12.76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13 (2 sig figs)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48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48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4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/>
              <a:t>Sig Fig Practice #2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76200" y="1752600"/>
            <a:ext cx="26368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3.24 m x 7.0 m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200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9900"/>
                </a:solidFill>
              </a:rPr>
              <a:t>Calculation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352800" y="1143000"/>
            <a:ext cx="293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9900"/>
                </a:solidFill>
              </a:rPr>
              <a:t>Calculator says: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467600" y="1143000"/>
            <a:ext cx="141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9900"/>
                </a:solidFill>
              </a:rPr>
              <a:t>Answer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641725" y="1749425"/>
            <a:ext cx="167322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22.68 m</a:t>
            </a:r>
            <a:r>
              <a:rPr lang="en-US" baseline="30000">
                <a:solidFill>
                  <a:srgbClr val="FF66CC"/>
                </a:solidFill>
              </a:rPr>
              <a:t>2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7543800" y="1752600"/>
            <a:ext cx="11493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23 m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76200" y="2435225"/>
            <a:ext cx="32194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100.0 g ÷ 23.7 cm</a:t>
            </a:r>
            <a:r>
              <a:rPr lang="en-US" baseline="30000"/>
              <a:t>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581400" y="2452688"/>
            <a:ext cx="347503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4.219409283 g/cm</a:t>
            </a:r>
            <a:r>
              <a:rPr lang="en-US" baseline="30000">
                <a:solidFill>
                  <a:srgbClr val="FF66CC"/>
                </a:solidFill>
              </a:rPr>
              <a:t>3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134225" y="2438400"/>
            <a:ext cx="2009775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4.22 g/cm</a:t>
            </a:r>
            <a:r>
              <a:rPr lang="en-US" baseline="3000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76200" y="3121025"/>
            <a:ext cx="33797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0.02 cm x 2.371 cm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581400" y="3138488"/>
            <a:ext cx="22907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0.04742 cm</a:t>
            </a:r>
            <a:r>
              <a:rPr lang="en-US" baseline="30000">
                <a:solidFill>
                  <a:srgbClr val="FF66CC"/>
                </a:solidFill>
              </a:rPr>
              <a:t>2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353300" y="3124200"/>
            <a:ext cx="16383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0.05 cm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76200" y="3810000"/>
            <a:ext cx="259077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710 m ÷ </a:t>
            </a:r>
            <a:r>
              <a:rPr lang="en-US" dirty="0" smtClean="0"/>
              <a:t>3.00 </a:t>
            </a:r>
            <a:r>
              <a:rPr lang="en-US" dirty="0"/>
              <a:t>s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565525" y="3824288"/>
            <a:ext cx="31861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236.6666667 m/s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340600" y="3824288"/>
            <a:ext cx="15748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240 m/s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76200" y="4510088"/>
            <a:ext cx="32797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1818.2 lb x 3.23 ft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581400" y="4510088"/>
            <a:ext cx="264795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5872.786 lb·ft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7237413" y="4495800"/>
            <a:ext cx="1906587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5870 lb·ft</a:t>
            </a:r>
          </a:p>
          <a:p>
            <a:r>
              <a:rPr lang="en-US"/>
              <a:t> 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76200" y="5195888"/>
            <a:ext cx="308451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1.030 g ÷ 2.87 mL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3565525" y="5178425"/>
            <a:ext cx="337143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66CC"/>
                </a:solidFill>
              </a:rPr>
              <a:t>.3588850174 g/</a:t>
            </a:r>
            <a:r>
              <a:rPr lang="en-US" dirty="0" err="1" smtClean="0">
                <a:solidFill>
                  <a:srgbClr val="FF66CC"/>
                </a:solidFill>
              </a:rPr>
              <a:t>mL</a:t>
            </a:r>
            <a:endParaRPr lang="en-US" dirty="0">
              <a:solidFill>
                <a:srgbClr val="FF66CC"/>
              </a:solidFill>
            </a:endParaRP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7223125" y="5178425"/>
            <a:ext cx="189186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.359 g/</a:t>
            </a:r>
            <a:r>
              <a:rPr lang="en-US" dirty="0" err="1" smtClean="0">
                <a:solidFill>
                  <a:schemeClr val="accent2"/>
                </a:solidFill>
              </a:rPr>
              <a:t>mL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  <p:bldP spid="58376" grpId="0" autoUpdateAnimBg="0"/>
      <p:bldP spid="58378" grpId="0" autoUpdateAnimBg="0"/>
      <p:bldP spid="58379" grpId="0" autoUpdateAnimBg="0"/>
      <p:bldP spid="58380" grpId="0" autoUpdateAnimBg="0"/>
      <p:bldP spid="58381" grpId="0" autoUpdateAnimBg="0"/>
      <p:bldP spid="58382" grpId="0" autoUpdateAnimBg="0"/>
      <p:bldP spid="58384" grpId="0" autoUpdateAnimBg="0"/>
      <p:bldP spid="58385" grpId="0" autoUpdateAnimBg="0"/>
      <p:bldP spid="58386" grpId="0" autoUpdateAnimBg="0"/>
      <p:bldP spid="58387" grpId="0" autoUpdateAnimBg="0"/>
      <p:bldP spid="58388" grpId="0" autoUpdateAnimBg="0"/>
      <p:bldP spid="58389" grpId="0" autoUpdateAnimBg="0"/>
      <p:bldP spid="58390" grpId="0" autoUpdateAnimBg="0"/>
      <p:bldP spid="58391" grpId="0" autoUpdateAnimBg="0"/>
      <p:bldP spid="58392" grpId="0" autoUpdateAnimBg="0"/>
      <p:bldP spid="58393" grpId="0" autoUpdateAnimBg="0"/>
      <p:bldP spid="58394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Rules for Significant Figures in Mathematical Operations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41148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>
                <a:solidFill>
                  <a:srgbClr val="00FF66"/>
                </a:solidFill>
              </a:rPr>
              <a:t>	</a:t>
            </a:r>
            <a:r>
              <a:rPr lang="en-US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and Subtraction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 The number of decimal places in the result equals the number of decimal places in the least precise measurement.</a:t>
            </a:r>
          </a:p>
          <a:p>
            <a:pPr algn="ctr">
              <a:spcBef>
                <a:spcPct val="70000"/>
              </a:spcBef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6.8 + 11.934 =</a:t>
            </a:r>
          </a:p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18.734 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18.7 (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sig figs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</p:spPr>
        <p:txBody>
          <a:bodyPr/>
          <a:lstStyle/>
          <a:p>
            <a:r>
              <a:rPr lang="en-US"/>
              <a:t>Sig Fig Practice #3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6200" y="1752600"/>
            <a:ext cx="25987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3.24 m + 7.0 m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20002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9900"/>
                </a:solidFill>
              </a:rPr>
              <a:t>Calculation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352800" y="1143000"/>
            <a:ext cx="293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9900"/>
                </a:solidFill>
              </a:rPr>
              <a:t>Calculator says: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7162800" y="1143000"/>
            <a:ext cx="14160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9900"/>
                </a:solidFill>
              </a:rPr>
              <a:t>Answer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017963" y="1749425"/>
            <a:ext cx="146843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10.24 m</a:t>
            </a:r>
            <a:endParaRPr lang="en-US" baseline="30000">
              <a:solidFill>
                <a:srgbClr val="FF66CC"/>
              </a:solidFill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7162800" y="1752600"/>
            <a:ext cx="12509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10.2 m</a:t>
            </a:r>
            <a:endParaRPr lang="en-US" baseline="30000">
              <a:solidFill>
                <a:schemeClr val="accent2"/>
              </a:solidFill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76200" y="2435225"/>
            <a:ext cx="29956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100.0 g - 23.73 g</a:t>
            </a:r>
            <a:endParaRPr lang="en-US" baseline="30000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4048125" y="2452688"/>
            <a:ext cx="14382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76.27 g</a:t>
            </a:r>
            <a:endParaRPr lang="en-US" baseline="30000">
              <a:solidFill>
                <a:srgbClr val="FF66CC"/>
              </a:solidFill>
            </a:endParaRP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7162800" y="2438400"/>
            <a:ext cx="12207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76.3 g</a:t>
            </a:r>
            <a:endParaRPr lang="en-US" baseline="30000">
              <a:solidFill>
                <a:schemeClr val="accent2"/>
              </a:solidFill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76200" y="3121025"/>
            <a:ext cx="334168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0.02 cm + 2.371 cm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064000" y="3138488"/>
            <a:ext cx="16510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2.391 cm</a:t>
            </a:r>
            <a:endParaRPr lang="en-US" baseline="30000">
              <a:solidFill>
                <a:srgbClr val="FF66CC"/>
              </a:solidFill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7162800" y="3124200"/>
            <a:ext cx="14906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2.39 cm</a:t>
            </a:r>
            <a:endParaRPr lang="en-US" baseline="30000">
              <a:solidFill>
                <a:schemeClr val="accent2"/>
              </a:solidFill>
            </a:endParaRP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76200" y="3810000"/>
            <a:ext cx="295116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713.1 L - 3.872 L</a:t>
            </a:r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4064000" y="3824288"/>
            <a:ext cx="18796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709.228 L</a:t>
            </a:r>
          </a:p>
        </p:txBody>
      </p:sp>
      <p:sp>
        <p:nvSpPr>
          <p:cNvPr id="60433" name="Text Box 17"/>
          <p:cNvSpPr txBox="1">
            <a:spLocks noChangeArrowheads="1"/>
          </p:cNvSpPr>
          <p:nvPr/>
        </p:nvSpPr>
        <p:spPr bwMode="auto">
          <a:xfrm>
            <a:off x="7162800" y="3824288"/>
            <a:ext cx="14446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709.2 L</a:t>
            </a:r>
          </a:p>
        </p:txBody>
      </p:sp>
      <p:sp>
        <p:nvSpPr>
          <p:cNvPr id="60434" name="Text Box 18"/>
          <p:cNvSpPr txBox="1">
            <a:spLocks noChangeArrowheads="1"/>
          </p:cNvSpPr>
          <p:nvPr/>
        </p:nvSpPr>
        <p:spPr bwMode="auto">
          <a:xfrm>
            <a:off x="76200" y="4510088"/>
            <a:ext cx="3200400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1818.2 lb + 3.37 lb</a:t>
            </a:r>
          </a:p>
        </p:txBody>
      </p: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4065588" y="4510088"/>
            <a:ext cx="1878012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1821.57 lb</a:t>
            </a:r>
          </a:p>
        </p:txBody>
      </p:sp>
      <p:sp>
        <p:nvSpPr>
          <p:cNvPr id="60436" name="Text Box 20"/>
          <p:cNvSpPr txBox="1">
            <a:spLocks noChangeArrowheads="1"/>
          </p:cNvSpPr>
          <p:nvPr/>
        </p:nvSpPr>
        <p:spPr bwMode="auto">
          <a:xfrm>
            <a:off x="7161213" y="4495800"/>
            <a:ext cx="1677987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1821.6 lb</a:t>
            </a:r>
            <a:endParaRPr lang="en-US"/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>
            <a:off x="76200" y="5195888"/>
            <a:ext cx="3560763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2.030 mL - 1.870 mL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>
            <a:off x="4116388" y="5181600"/>
            <a:ext cx="1446212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66CC"/>
                </a:solidFill>
              </a:rPr>
              <a:t>0.16 mL</a:t>
            </a:r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7162800" y="5178425"/>
            <a:ext cx="16637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0.160 mL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0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utoUpdateAnimBg="0"/>
      <p:bldP spid="60423" grpId="0" autoUpdateAnimBg="0"/>
      <p:bldP spid="60424" grpId="0" autoUpdateAnimBg="0"/>
      <p:bldP spid="60425" grpId="0" autoUpdateAnimBg="0"/>
      <p:bldP spid="60426" grpId="0" autoUpdateAnimBg="0"/>
      <p:bldP spid="60427" grpId="0" autoUpdateAnimBg="0"/>
      <p:bldP spid="60428" grpId="0" autoUpdateAnimBg="0"/>
      <p:bldP spid="60429" grpId="0" autoUpdateAnimBg="0"/>
      <p:bldP spid="60430" grpId="0" autoUpdateAnimBg="0"/>
      <p:bldP spid="60431" grpId="0" autoUpdateAnimBg="0"/>
      <p:bldP spid="60432" grpId="0" autoUpdateAnimBg="0"/>
      <p:bldP spid="60433" grpId="0" autoUpdateAnimBg="0"/>
      <p:bldP spid="60434" grpId="0" autoUpdateAnimBg="0"/>
      <p:bldP spid="60435" grpId="0" autoUpdateAnimBg="0"/>
      <p:bldP spid="60436" grpId="0" autoUpdateAnimBg="0"/>
      <p:bldP spid="60437" grpId="0" autoUpdateAnimBg="0"/>
      <p:bldP spid="60438" grpId="0" autoUpdateAnimBg="0"/>
      <p:bldP spid="60439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Find where to start/end</a:t>
            </a:r>
          </a:p>
          <a:p>
            <a:pPr marL="457200" indent="-457200">
              <a:buAutoNum type="arabicPeriod"/>
            </a:pPr>
            <a:r>
              <a:rPr lang="en-US" dirty="0" smtClean="0"/>
              <a:t>Cancel units (make fractions)</a:t>
            </a:r>
          </a:p>
          <a:p>
            <a:pPr marL="457200" indent="-457200">
              <a:buAutoNum type="arabicPeriod"/>
            </a:pPr>
            <a:r>
              <a:rPr lang="en-US" dirty="0" smtClean="0"/>
              <a:t>Use conversion factor (metric system if necessary)</a:t>
            </a:r>
          </a:p>
          <a:p>
            <a:pPr marL="457200" indent="-457200">
              <a:buAutoNum type="arabicPeriod"/>
            </a:pPr>
            <a:r>
              <a:rPr lang="en-US" dirty="0" smtClean="0"/>
              <a:t>Multiply/Divide </a:t>
            </a:r>
            <a:r>
              <a:rPr lang="en-US" smtClean="0"/>
              <a:t>as needed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tx2">
                    <a:satMod val="130000"/>
                  </a:schemeClr>
                </a:solidFill>
              </a:rPr>
              <a:t>Conversion Factors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09600" y="1447800"/>
            <a:ext cx="78486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A ratio that is derived from the equality of two different units that can be used to convert from one unit to the other</a:t>
            </a:r>
          </a:p>
          <a:p>
            <a:pPr eaLnBrk="1" hangingPunct="1"/>
            <a:r>
              <a:rPr lang="en-US" dirty="0" smtClean="0"/>
              <a:t>5 dozen eggs = how many individual eggs?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029200" y="3505200"/>
            <a:ext cx="411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 dozen = 12 individual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62000" y="4419600"/>
            <a:ext cx="5072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5 dozen  x  12 individual   =   60 individual eggs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971800" y="5029200"/>
            <a:ext cx="152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 dozen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048000" y="4953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1447800" y="4419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3581400" y="5029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85800" y="3505200"/>
            <a:ext cx="2751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CONVERSION FACTOR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 animBg="1"/>
      <p:bldP spid="8200" grpId="0" animBg="1"/>
      <p:bldP spid="8201" grpId="0" animBg="1"/>
      <p:bldP spid="8202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838200"/>
          </a:xfrm>
        </p:spPr>
        <p:txBody>
          <a:bodyPr/>
          <a:lstStyle/>
          <a:p>
            <a:r>
              <a:rPr lang="en-US" dirty="0" smtClean="0"/>
              <a:t>Practice Problem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219200"/>
            <a:ext cx="7848600" cy="4953000"/>
          </a:xfrm>
        </p:spPr>
        <p:txBody>
          <a:bodyPr/>
          <a:lstStyle/>
          <a:p>
            <a:r>
              <a:rPr lang="en-US" dirty="0" smtClean="0"/>
              <a:t>How many meters are in 2.19 yards?</a:t>
            </a:r>
          </a:p>
          <a:p>
            <a:r>
              <a:rPr lang="en-US" dirty="0"/>
              <a:t>	</a:t>
            </a:r>
            <a:r>
              <a:rPr lang="en-US" dirty="0" smtClean="0"/>
              <a:t>Conversion Factors - 1 yard = 3 feet</a:t>
            </a:r>
          </a:p>
          <a:p>
            <a:r>
              <a:rPr lang="en-US" dirty="0"/>
              <a:t>	</a:t>
            </a:r>
            <a:r>
              <a:rPr lang="en-US" dirty="0" smtClean="0"/>
              <a:t>			      1 inch = 2.54 cm  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371600"/>
            <a:ext cx="7848600" cy="4114800"/>
          </a:xfrm>
        </p:spPr>
        <p:txBody>
          <a:bodyPr/>
          <a:lstStyle/>
          <a:p>
            <a:r>
              <a:rPr lang="en-US" dirty="0" smtClean="0"/>
              <a:t>Convert 840,718 cm to miles</a:t>
            </a:r>
          </a:p>
          <a:p>
            <a:r>
              <a:rPr lang="en-US" dirty="0" smtClean="0"/>
              <a:t>Conversion: 1 mile = 5280 feet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#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295400"/>
            <a:ext cx="7848600" cy="4800600"/>
          </a:xfrm>
        </p:spPr>
        <p:txBody>
          <a:bodyPr/>
          <a:lstStyle/>
          <a:p>
            <a:r>
              <a:rPr lang="en-US" dirty="0" smtClean="0"/>
              <a:t>A car is traveling 35 mph. How many  yards/second  is the car traveling?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#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848600" cy="4724400"/>
          </a:xfrm>
        </p:spPr>
        <p:txBody>
          <a:bodyPr/>
          <a:lstStyle/>
          <a:p>
            <a:r>
              <a:rPr lang="en-US" dirty="0" smtClean="0"/>
              <a:t>Convert 45.7 cm</a:t>
            </a:r>
            <a:r>
              <a:rPr lang="en-US" baseline="30000" dirty="0" smtClean="0"/>
              <a:t>3</a:t>
            </a:r>
            <a:r>
              <a:rPr lang="en-US" dirty="0" smtClean="0"/>
              <a:t> to </a:t>
            </a:r>
            <a:r>
              <a:rPr lang="en-US" dirty="0" err="1" smtClean="0"/>
              <a:t>hL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</a:t>
            </a:r>
            <a:r>
              <a:rPr lang="en-US" dirty="0" err="1" smtClean="0"/>
              <a:t>FCHS</a:t>
            </a:r>
            <a:r>
              <a:rPr lang="en-US" dirty="0" smtClean="0"/>
              <a:t> webpage, go to the “FACULTY” section. Find my name in the science department section and click on my website</a:t>
            </a:r>
          </a:p>
          <a:p>
            <a:endParaRPr lang="en-US" dirty="0" smtClean="0"/>
          </a:p>
          <a:p>
            <a:r>
              <a:rPr lang="en-US" dirty="0" smtClean="0"/>
              <a:t>Here you will find </a:t>
            </a:r>
            <a:r>
              <a:rPr lang="en-US" dirty="0" err="1" smtClean="0"/>
              <a:t>powerpoints</a:t>
            </a:r>
            <a:r>
              <a:rPr lang="en-US" dirty="0" smtClean="0"/>
              <a:t> for each unit, as well as links to videos that can help you master chemistry. You are allowed to print off </a:t>
            </a:r>
            <a:r>
              <a:rPr lang="en-US" dirty="0" err="1" smtClean="0"/>
              <a:t>powerpoints</a:t>
            </a:r>
            <a:r>
              <a:rPr lang="en-US" dirty="0" smtClean="0"/>
              <a:t>, it is your choice of how you take notes.</a:t>
            </a:r>
          </a:p>
          <a:p>
            <a:endParaRPr lang="en-US" dirty="0" smtClean="0"/>
          </a:p>
          <a:p>
            <a:r>
              <a:rPr lang="en-US" dirty="0" smtClean="0"/>
              <a:t>Now find the Google Classroom page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838200"/>
          </a:xfrm>
        </p:spPr>
        <p:txBody>
          <a:bodyPr/>
          <a:lstStyle/>
          <a:p>
            <a:r>
              <a:rPr lang="en-US" dirty="0" smtClean="0"/>
              <a:t>Practice Problem </a:t>
            </a:r>
            <a:r>
              <a:rPr lang="en-US" smtClean="0"/>
              <a:t>#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848600" cy="5410200"/>
          </a:xfrm>
        </p:spPr>
        <p:txBody>
          <a:bodyPr/>
          <a:lstStyle/>
          <a:p>
            <a:r>
              <a:rPr lang="en-US" dirty="0" smtClean="0"/>
              <a:t>How many </a:t>
            </a:r>
            <a:r>
              <a:rPr lang="en-US" dirty="0" err="1" smtClean="0"/>
              <a:t>millizags</a:t>
            </a:r>
            <a:r>
              <a:rPr lang="en-US" dirty="0" smtClean="0"/>
              <a:t> are in 2340 </a:t>
            </a:r>
            <a:r>
              <a:rPr lang="en-US" dirty="0" err="1" smtClean="0"/>
              <a:t>bozangles</a:t>
            </a:r>
            <a:r>
              <a:rPr lang="en-US" dirty="0" smtClean="0"/>
              <a:t>?</a:t>
            </a:r>
          </a:p>
          <a:p>
            <a:r>
              <a:rPr lang="en-US" dirty="0"/>
              <a:t>	</a:t>
            </a:r>
            <a:r>
              <a:rPr lang="en-US" dirty="0" smtClean="0"/>
              <a:t>Conversion Factors – 1 </a:t>
            </a:r>
            <a:r>
              <a:rPr lang="en-US" dirty="0" err="1" smtClean="0"/>
              <a:t>gambly</a:t>
            </a:r>
            <a:r>
              <a:rPr lang="en-US" dirty="0" smtClean="0"/>
              <a:t> = .787 </a:t>
            </a:r>
            <a:r>
              <a:rPr lang="en-US" dirty="0" err="1" smtClean="0"/>
              <a:t>bozangles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      1 </a:t>
            </a:r>
            <a:r>
              <a:rPr lang="en-US" dirty="0" err="1" smtClean="0"/>
              <a:t>zag</a:t>
            </a:r>
            <a:r>
              <a:rPr lang="en-US" dirty="0" smtClean="0"/>
              <a:t> = 2.85 </a:t>
            </a:r>
            <a:r>
              <a:rPr lang="en-US" dirty="0" err="1" smtClean="0"/>
              <a:t>gamblys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	     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density of helium gas is 0.178 g/L. What would the mass of 375.0 mL of this gas be?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Dimensional Analysis </a:t>
            </a:r>
            <a:br>
              <a:rPr lang="en-US" dirty="0" smtClean="0"/>
            </a:br>
            <a:r>
              <a:rPr lang="en-US" dirty="0" smtClean="0"/>
              <a:t>Practice Problems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54 gills is equal to how many gallons?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a speed of 73.5 km/hr to its equivalent in m/s.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density of iron is 7.86 g/</a:t>
            </a:r>
            <a:r>
              <a:rPr lang="en-US" dirty="0" err="1" smtClean="0"/>
              <a:t>mL.</a:t>
            </a:r>
            <a:r>
              <a:rPr lang="en-US" dirty="0" smtClean="0"/>
              <a:t> What volume of iron will have a mass of 50.00 g?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sample of seawater contains 6.277 g of sodium chloride per liter of solution. How many mg of sodium chloride would be contained in 15.0 mL of this solution?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Click on the Google Classroom link. </a:t>
            </a:r>
          </a:p>
          <a:p>
            <a:endParaRPr lang="en-US" dirty="0" smtClean="0"/>
          </a:p>
          <a:p>
            <a:r>
              <a:rPr lang="en-US" dirty="0" smtClean="0"/>
              <a:t>It will prompt you to log-on… YOU MUST USE YOUR SCHOOL GOOGLE ACCOUNT.</a:t>
            </a:r>
          </a:p>
          <a:p>
            <a:endParaRPr lang="en-US" dirty="0" smtClean="0"/>
          </a:p>
          <a:p>
            <a:r>
              <a:rPr lang="en-US" dirty="0" smtClean="0"/>
              <a:t>Look up front for the class code</a:t>
            </a:r>
          </a:p>
          <a:p>
            <a:endParaRPr lang="en-US" dirty="0" smtClean="0"/>
          </a:p>
          <a:p>
            <a:r>
              <a:rPr lang="en-US" dirty="0" smtClean="0"/>
              <a:t>Get working on assignments in </a:t>
            </a:r>
            <a:r>
              <a:rPr lang="en-US" smtClean="0"/>
              <a:t>Google Classroom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(Google classroom also has an app… you can find that on your own time if you are interested.)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bllines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dblline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bllin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c:\msoffic2\powerpnt\template\sldshow\dbllines.ppt</Template>
  <TotalTime>4431</TotalTime>
  <Words>1301</Words>
  <Application>Microsoft Office PowerPoint</Application>
  <PresentationFormat>On-screen Show (4:3)</PresentationFormat>
  <Paragraphs>304</Paragraphs>
  <Slides>66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8" baseType="lpstr">
      <vt:lpstr>dbllines</vt:lpstr>
      <vt:lpstr>Document</vt:lpstr>
      <vt:lpstr>Slide 1</vt:lpstr>
      <vt:lpstr>Tell what each color (quadrant) means  (4 points)</vt:lpstr>
      <vt:lpstr>Slide 3</vt:lpstr>
      <vt:lpstr>Google</vt:lpstr>
      <vt:lpstr>Step 1</vt:lpstr>
      <vt:lpstr>Step 2</vt:lpstr>
      <vt:lpstr>Step 3</vt:lpstr>
      <vt:lpstr>Slide 8</vt:lpstr>
      <vt:lpstr>Slide 9</vt:lpstr>
      <vt:lpstr>Slide 10</vt:lpstr>
      <vt:lpstr>Taking Measurements </vt:lpstr>
      <vt:lpstr>Slide 12</vt:lpstr>
      <vt:lpstr>Slide 13</vt:lpstr>
      <vt:lpstr>Slide 14</vt:lpstr>
      <vt:lpstr>Slide 15</vt:lpstr>
      <vt:lpstr>Slide 16</vt:lpstr>
      <vt:lpstr>Metric System</vt:lpstr>
      <vt:lpstr>The Fundamental SI Units  (le Système International, SI)</vt:lpstr>
      <vt:lpstr>Conversion in Metrics</vt:lpstr>
      <vt:lpstr>Slide 20</vt:lpstr>
      <vt:lpstr>Slide 21</vt:lpstr>
      <vt:lpstr>Find the number of km in 756 cm</vt:lpstr>
      <vt:lpstr>Find the number of dL in 52.4 hL. </vt:lpstr>
      <vt:lpstr>Why I am being picky about the way you solve metric conversions</vt:lpstr>
      <vt:lpstr>Metrics Lab Instructions </vt:lpstr>
      <vt:lpstr>What I’m looking for </vt:lpstr>
      <vt:lpstr>Metrics Practice Problems</vt:lpstr>
      <vt:lpstr>Slide 28</vt:lpstr>
      <vt:lpstr>Scientific Notation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Scientific Notation  Practice Problems</vt:lpstr>
      <vt:lpstr>Express in correct scientific notation</vt:lpstr>
      <vt:lpstr>Significant Figures</vt:lpstr>
      <vt:lpstr>Uncertainty in Measurement</vt:lpstr>
      <vt:lpstr>Why Is there Uncertainty?</vt:lpstr>
      <vt:lpstr>Precision and Accuracy</vt:lpstr>
      <vt:lpstr>Rules for Counting Significant Figures - Details</vt:lpstr>
      <vt:lpstr>Rules for Counting Significant Figures - Details</vt:lpstr>
      <vt:lpstr>Rules for Counting Significant Figures - Details</vt:lpstr>
      <vt:lpstr>Rules for Counting Significant Figures - Details</vt:lpstr>
      <vt:lpstr>Rules for Counting Significant Figures - Details</vt:lpstr>
      <vt:lpstr>Sig Fig Practice #1</vt:lpstr>
      <vt:lpstr>Rules for Significant Figures in Mathematical Operations</vt:lpstr>
      <vt:lpstr>Sig Fig Practice #2</vt:lpstr>
      <vt:lpstr>Rules for Significant Figures in Mathematical Operations</vt:lpstr>
      <vt:lpstr>Sig Fig Practice #3</vt:lpstr>
      <vt:lpstr>Dimensional Analysis</vt:lpstr>
      <vt:lpstr>Conversion Factors</vt:lpstr>
      <vt:lpstr>Practice Problem # 1</vt:lpstr>
      <vt:lpstr>Practice Problem # 2</vt:lpstr>
      <vt:lpstr>Practice Problem # 3</vt:lpstr>
      <vt:lpstr>Practice Problem # 4</vt:lpstr>
      <vt:lpstr>Practice Problem # 5</vt:lpstr>
      <vt:lpstr>Slide 61</vt:lpstr>
      <vt:lpstr>Dimensional Analysis  Practice Problems</vt:lpstr>
      <vt:lpstr>Slide 63</vt:lpstr>
      <vt:lpstr>Slide 64</vt:lpstr>
      <vt:lpstr>Slide 65</vt:lpstr>
      <vt:lpstr>Slide 66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v. Theory</dc:title>
  <dc:creator>Paul B. Kelter</dc:creator>
  <cp:lastModifiedBy>cara spivey</cp:lastModifiedBy>
  <cp:revision>330</cp:revision>
  <cp:lastPrinted>2016-08-16T12:07:59Z</cp:lastPrinted>
  <dcterms:created xsi:type="dcterms:W3CDTF">1995-05-28T16:28:04Z</dcterms:created>
  <dcterms:modified xsi:type="dcterms:W3CDTF">2018-01-22T17:17:53Z</dcterms:modified>
</cp:coreProperties>
</file>