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8EF50-BCD6-4601-9655-C2AD72633EF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4027-4355-4708-9923-FE746030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utuslab.cs.uwindsor.ca/schurko/animations/avogadro/avogadro.ht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0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5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Image/explanation</a:t>
            </a:r>
            <a:r>
              <a:rPr lang="en-US" baseline="0" dirty="0" smtClean="0"/>
              <a:t> of each particle in balloon having mass: </a:t>
            </a:r>
            <a:r>
              <a:rPr lang="en-US" dirty="0" smtClean="0"/>
              <a:t>http://www.youtube.com/watch?v=BsnS2NHIkl4</a:t>
            </a:r>
          </a:p>
          <a:p>
            <a:r>
              <a:rPr lang="en-US" dirty="0" smtClean="0"/>
              <a:t>http://www.youtube.com/watch?v=NhKtnJDUQt4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65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http://mutuslab.cs.uwindsor.ca/schurko/animations/avogadro/avogadro.htm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28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t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Balloon Animation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http://mutuslab.cs.uwindsor.ca/schurko/animations/avogadro/avogadro.htm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1)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What keeps the balloon inflated?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2)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How does the speed of the particles relate to the number of collisions with the walls of the balloon?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3)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The balloon at the left has hydrogen (H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) and the balloon at the right has carbon dioxide (CO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). Why are the H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 molecules moving faster than the CO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 molecules?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4)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Change the number of CO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 particles on the right balloon to 4. What happens to the size of the balloon?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5)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What is the relationship between the number of gas particles and volume?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9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Myth busters: http://www.youtube.com/watch?v=ejEJGNLTo84</a:t>
            </a:r>
          </a:p>
          <a:p>
            <a:r>
              <a:rPr lang="en-US" dirty="0" smtClean="0"/>
              <a:t>Behavior of gas particles when compressed (animation):</a:t>
            </a:r>
            <a:r>
              <a:rPr lang="en-US" baseline="0" dirty="0" smtClean="0"/>
              <a:t> http://www.youtube.com/watch?v=dQeCEqkE9eE</a:t>
            </a:r>
            <a:endParaRPr lang="en-US" dirty="0" smtClean="0"/>
          </a:p>
          <a:p>
            <a:r>
              <a:rPr lang="en-US" dirty="0" smtClean="0"/>
              <a:t>http://www.youtube.com/watch?v=WrM5SQrRTMM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7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9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99586-A198-459B-99B6-1758767430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1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p--sGYfGn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utuslab.cs.uwindsor.ca/schurko/animations/avogadro/avogadro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jEJGNLTo8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utuslab.cs.uwindsor.ca/schurko/animations/avogadro/avogadr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they found?</a:t>
            </a:r>
          </a:p>
          <a:p>
            <a:pPr lvl="1"/>
            <a:r>
              <a:rPr lang="en-US" dirty="0" smtClean="0"/>
              <a:t>Everywhere!</a:t>
            </a:r>
          </a:p>
          <a:p>
            <a:r>
              <a:rPr lang="en-US" dirty="0" smtClean="0"/>
              <a:t>Can we see them?</a:t>
            </a:r>
          </a:p>
          <a:p>
            <a:pPr lvl="1"/>
            <a:r>
              <a:rPr lang="en-US" dirty="0" smtClean="0"/>
              <a:t>Most are invisible</a:t>
            </a:r>
          </a:p>
          <a:p>
            <a:r>
              <a:rPr lang="en-US" dirty="0" smtClean="0"/>
              <a:t>What gases are in the atmosphere?</a:t>
            </a:r>
          </a:p>
          <a:p>
            <a:pPr lvl="1"/>
            <a:r>
              <a:rPr lang="en-US" dirty="0" smtClean="0"/>
              <a:t>78</a:t>
            </a:r>
            <a:r>
              <a:rPr lang="en-US" dirty="0"/>
              <a:t>%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21</a:t>
            </a:r>
            <a:r>
              <a:rPr lang="en-US" dirty="0"/>
              <a:t>%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% </a:t>
            </a:r>
            <a:r>
              <a:rPr lang="en-US" dirty="0" err="1" smtClean="0"/>
              <a:t>Ar</a:t>
            </a:r>
            <a:endParaRPr lang="en-US" dirty="0" smtClean="0"/>
          </a:p>
          <a:p>
            <a:pPr lvl="1"/>
            <a:r>
              <a:rPr lang="en-US" dirty="0" smtClean="0"/>
              <a:t>&lt; </a:t>
            </a:r>
            <a:r>
              <a:rPr lang="en-US" dirty="0"/>
              <a:t>1%CO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8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Explanation of characteristics of gases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arenR"/>
            </a:pPr>
            <a:r>
              <a:rPr lang="en-US" dirty="0" smtClean="0"/>
              <a:t>Have </a:t>
            </a:r>
            <a:r>
              <a:rPr lang="en-US" dirty="0"/>
              <a:t>mass &amp; occupy space.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Separated </a:t>
            </a:r>
            <a:r>
              <a:rPr lang="en-US" dirty="0"/>
              <a:t>by relatively large distances.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Are </a:t>
            </a:r>
            <a:r>
              <a:rPr lang="en-US" dirty="0"/>
              <a:t>in constant, rapid, random motion.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Exert </a:t>
            </a:r>
            <a:r>
              <a:rPr lang="en-US" dirty="0"/>
              <a:t>pressure when collide with walls of container.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Easy </a:t>
            </a:r>
            <a:r>
              <a:rPr lang="en-US" dirty="0"/>
              <a:t>to compress.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Gases </a:t>
            </a:r>
            <a:r>
              <a:rPr lang="en-US" dirty="0"/>
              <a:t>with lightest mass travel </a:t>
            </a:r>
            <a:r>
              <a:rPr lang="en-US" dirty="0" smtClean="0"/>
              <a:t>fastest.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7" y="288758"/>
            <a:ext cx="10082463" cy="1137706"/>
          </a:xfrm>
        </p:spPr>
        <p:txBody>
          <a:bodyPr/>
          <a:lstStyle/>
          <a:p>
            <a:r>
              <a:rPr lang="en-US" dirty="0" smtClean="0"/>
              <a:t>1) Have mass and occupy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426464"/>
            <a:ext cx="7772400" cy="4907760"/>
          </a:xfrm>
        </p:spPr>
        <p:txBody>
          <a:bodyPr>
            <a:normAutofit/>
          </a:bodyPr>
          <a:lstStyle/>
          <a:p>
            <a:r>
              <a:rPr lang="en-US" dirty="0" smtClean="0"/>
              <a:t>Matter: “anything that has mass and takes up space”</a:t>
            </a:r>
          </a:p>
          <a:p>
            <a:pPr lvl="1"/>
            <a:r>
              <a:rPr lang="en-US" dirty="0" smtClean="0"/>
              <a:t>Gases do both of these!</a:t>
            </a:r>
          </a:p>
          <a:p>
            <a:pPr lvl="1"/>
            <a:r>
              <a:rPr lang="en-US" dirty="0" smtClean="0"/>
              <a:t>Ex) molar masses of gases on the periodic table</a:t>
            </a:r>
          </a:p>
          <a:p>
            <a:r>
              <a:rPr lang="en-US" dirty="0" smtClean="0"/>
              <a:t>Make a prediction: </a:t>
            </a:r>
          </a:p>
          <a:p>
            <a:pPr lvl="1"/>
            <a:r>
              <a:rPr lang="en-US" dirty="0" smtClean="0"/>
              <a:t>The mass of a soccer ball </a:t>
            </a:r>
            <a:r>
              <a:rPr lang="en-US" u="sng" dirty="0" smtClean="0"/>
              <a:t>de</a:t>
            </a:r>
            <a:r>
              <a:rPr lang="en-US" dirty="0" smtClean="0"/>
              <a:t>flated</a:t>
            </a:r>
          </a:p>
          <a:p>
            <a:pPr lvl="1"/>
            <a:r>
              <a:rPr lang="en-US" dirty="0" smtClean="0"/>
              <a:t>The mass of a soccer ball </a:t>
            </a:r>
            <a:r>
              <a:rPr lang="en-US" u="sng" dirty="0" smtClean="0"/>
              <a:t>in</a:t>
            </a:r>
            <a:r>
              <a:rPr lang="en-US" dirty="0" smtClean="0"/>
              <a:t>flated</a:t>
            </a:r>
          </a:p>
          <a:p>
            <a:pPr lvl="1"/>
            <a:r>
              <a:rPr lang="en-US" dirty="0" smtClean="0"/>
              <a:t>The same, heavier, lighter??</a:t>
            </a:r>
          </a:p>
          <a:p>
            <a:pPr lvl="2"/>
            <a:r>
              <a:rPr lang="en-US" dirty="0"/>
              <a:t>Watch video: 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://www.youtube.com/watch?v=_p--</a:t>
            </a:r>
            <a:r>
              <a:rPr lang="en-US" dirty="0" smtClean="0">
                <a:hlinkClick r:id="rId3"/>
              </a:rPr>
              <a:t>sGYfGnU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 descr="http://john.do/wp-content/uploads/2013/05/soccer-bal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7" r="19375"/>
          <a:stretch/>
        </p:blipFill>
        <p:spPr bwMode="auto">
          <a:xfrm>
            <a:off x="8271164" y="3657600"/>
            <a:ext cx="2396836" cy="218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3" y="633663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Separated by relatively large distances</a:t>
            </a:r>
            <a:br>
              <a:rPr lang="en-US" dirty="0" smtClean="0"/>
            </a:br>
            <a:r>
              <a:rPr lang="en-US" dirty="0" smtClean="0"/>
              <a:t>3) Constant, rapid, random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2205903"/>
            <a:ext cx="7772400" cy="4572000"/>
          </a:xfrm>
        </p:spPr>
        <p:txBody>
          <a:bodyPr/>
          <a:lstStyle/>
          <a:p>
            <a:r>
              <a:rPr lang="en-US" dirty="0" smtClean="0"/>
              <a:t>Gases </a:t>
            </a:r>
            <a:r>
              <a:rPr lang="en-US" dirty="0" smtClean="0"/>
              <a:t>molecules are spread further apart and move much faster than solids and liquids</a:t>
            </a:r>
          </a:p>
          <a:p>
            <a:r>
              <a:rPr lang="en-US" dirty="0" smtClean="0"/>
              <a:t>They never stop moving!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16" y="3439390"/>
            <a:ext cx="44767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http://www.kshitij-school.com/Study-Material/Class-9/Science/Matter/States-of-matter/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34"/>
          <a:stretch/>
        </p:blipFill>
        <p:spPr bwMode="auto">
          <a:xfrm>
            <a:off x="597569" y="3723410"/>
            <a:ext cx="6477000" cy="200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2" y="353291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4) Exert pressure when collide with walls of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32" y="1517073"/>
            <a:ext cx="4800600" cy="3581400"/>
          </a:xfrm>
        </p:spPr>
        <p:txBody>
          <a:bodyPr/>
          <a:lstStyle/>
          <a:p>
            <a:r>
              <a:rPr lang="en-US" dirty="0" smtClean="0"/>
              <a:t>Ex) a helium filled balloon</a:t>
            </a:r>
          </a:p>
          <a:p>
            <a:pPr lvl="1"/>
            <a:r>
              <a:rPr lang="en-US" dirty="0" smtClean="0"/>
              <a:t>The helium on the inside of the balloon exerts pressure on the inside walls of the balloon</a:t>
            </a:r>
          </a:p>
          <a:p>
            <a:pPr lvl="1"/>
            <a:r>
              <a:rPr lang="en-US" dirty="0" smtClean="0"/>
              <a:t>The gas molecules in the atmosphere collide with the outside walls of the balloon</a:t>
            </a:r>
            <a:endParaRPr lang="en-US" dirty="0"/>
          </a:p>
        </p:txBody>
      </p:sp>
      <p:pic>
        <p:nvPicPr>
          <p:cNvPr id="6146" name="Picture 2" descr="http://www.spacegrant.montana.edu/msiproject/images/press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864" y="1295400"/>
            <a:ext cx="368413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4779818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5029200"/>
            <a:ext cx="9220200" cy="16764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Ex) more particles = more pressure = balloon inflated more </a:t>
            </a:r>
          </a:p>
          <a:p>
            <a:pPr lvl="1"/>
            <a:r>
              <a:rPr lang="en-US" sz="2800" dirty="0">
                <a:hlinkClick r:id="rId4"/>
              </a:rPr>
              <a:t>http://mutuslab.cs.uwindsor.ca/schurko/animations/avogadro/avogadro.htm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13" y="206618"/>
            <a:ext cx="7772400" cy="914400"/>
          </a:xfrm>
        </p:spPr>
        <p:txBody>
          <a:bodyPr/>
          <a:lstStyle/>
          <a:p>
            <a:r>
              <a:rPr lang="en-US" dirty="0" smtClean="0"/>
              <a:t>5) Easy to compress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810000"/>
            <a:ext cx="7391401" cy="4267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Demo: textbooks on cylinder</a:t>
            </a:r>
          </a:p>
          <a:p>
            <a:pPr lvl="1"/>
            <a:r>
              <a:rPr lang="en-US" dirty="0" smtClean="0"/>
              <a:t>Convenient for transporting commercial gases </a:t>
            </a:r>
          </a:p>
          <a:p>
            <a:pPr lvl="2"/>
            <a:r>
              <a:rPr lang="en-US" dirty="0" smtClean="0"/>
              <a:t>Liquid propane, acetylene, oxygen</a:t>
            </a:r>
          </a:p>
          <a:p>
            <a:pPr lvl="1"/>
            <a:r>
              <a:rPr lang="en-US" dirty="0" smtClean="0"/>
              <a:t>Can be hazardous</a:t>
            </a:r>
          </a:p>
          <a:p>
            <a:pPr lvl="3"/>
            <a:r>
              <a:rPr lang="en-US" dirty="0" err="1" smtClean="0"/>
              <a:t>MythBusters</a:t>
            </a:r>
            <a:r>
              <a:rPr lang="en-US" dirty="0" smtClean="0"/>
              <a:t>:</a:t>
            </a:r>
          </a:p>
          <a:p>
            <a:pPr marL="182880" indent="0">
              <a:buNone/>
            </a:pPr>
            <a:r>
              <a:rPr lang="en-US" sz="2400" dirty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>
                <a:hlinkClick r:id="rId3"/>
              </a:rPr>
              <a:t>www.youtube.com/watch?v=ejEJGNLTo84</a:t>
            </a:r>
            <a:endParaRPr lang="en-US" sz="2400" dirty="0"/>
          </a:p>
        </p:txBody>
      </p:sp>
      <p:pic>
        <p:nvPicPr>
          <p:cNvPr id="7170" name="Picture 2" descr="http://bloximages.newyork1.vip.townnews.com/kmaland.com/content/tncms/assets/v3/editorial/b/ab/bab39d0c-7ddf-11e3-81e1-001a4bcf6878/52d67db460a89.preview-3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5"/>
          <a:stretch/>
        </p:blipFill>
        <p:spPr bwMode="auto">
          <a:xfrm>
            <a:off x="8160413" y="4800600"/>
            <a:ext cx="2507587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centralwelding.com/images-2012/compressed-gas-cylinder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828801"/>
            <a:ext cx="2046633" cy="206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bcook\Documents\Dropbox\12-13 COURSE MATERIALS\Chap 13\Ch13 Pics\ESCI015GASES00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845" y="1502019"/>
            <a:ext cx="3623136" cy="226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870438"/>
            <a:ext cx="9220200" cy="12631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Because there is so much space between gas molecules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80234" y="1502018"/>
            <a:ext cx="2601567" cy="783982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9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063" y="533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6) Gases with the lightest mass travel fastest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Animation: </a:t>
            </a:r>
            <a:r>
              <a:rPr lang="en-US" sz="2800" dirty="0">
                <a:hlinkClick r:id="rId2"/>
              </a:rPr>
              <a:t>http://mutuslab.cs.uwindsor.ca/schurko/animations/avogadro/avogadro.htm</a:t>
            </a:r>
            <a:endParaRPr lang="en-US" dirty="0"/>
          </a:p>
          <a:p>
            <a:pPr lvl="3"/>
            <a:r>
              <a:rPr lang="en-US" dirty="0"/>
              <a:t>The balloon at the left has hydrogen (H</a:t>
            </a:r>
            <a:r>
              <a:rPr lang="en-US" baseline="-25000" dirty="0"/>
              <a:t>2</a:t>
            </a:r>
            <a:r>
              <a:rPr lang="en-US" dirty="0"/>
              <a:t>) and the balloon at the right has carbon dioxide (CO</a:t>
            </a:r>
            <a:r>
              <a:rPr lang="en-US" baseline="-25000" dirty="0"/>
              <a:t>2</a:t>
            </a:r>
            <a:r>
              <a:rPr lang="en-US" dirty="0"/>
              <a:t>). Why are the H</a:t>
            </a:r>
            <a:r>
              <a:rPr lang="en-US" baseline="-25000" dirty="0"/>
              <a:t>2</a:t>
            </a:r>
            <a:r>
              <a:rPr lang="en-US" dirty="0"/>
              <a:t> molecules moving faster than the CO</a:t>
            </a:r>
            <a:r>
              <a:rPr lang="en-US" baseline="-25000" dirty="0"/>
              <a:t>2</a:t>
            </a:r>
            <a:r>
              <a:rPr lang="en-US" dirty="0"/>
              <a:t> molecules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Widescreen</PresentationFormat>
  <Paragraphs>69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Gases</vt:lpstr>
      <vt:lpstr>Characteristics of Gases</vt:lpstr>
      <vt:lpstr>Explanation of characteristics of gases</vt:lpstr>
      <vt:lpstr>Characteristics of Gases</vt:lpstr>
      <vt:lpstr>1) Have mass and occupy space</vt:lpstr>
      <vt:lpstr>2) Separated by relatively large distances 3) Constant, rapid, random motion</vt:lpstr>
      <vt:lpstr>4) Exert pressure when collide with walls of container</vt:lpstr>
      <vt:lpstr>5) Easy to compress</vt:lpstr>
      <vt:lpstr>6) Gases with the lightest mass travel fastest</vt:lpstr>
    </vt:vector>
  </TitlesOfParts>
  <Company>Salem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</dc:title>
  <dc:creator>Cara Spivey</dc:creator>
  <cp:lastModifiedBy>Cara Spivey</cp:lastModifiedBy>
  <cp:revision>1</cp:revision>
  <dcterms:created xsi:type="dcterms:W3CDTF">2020-04-10T18:44:27Z</dcterms:created>
  <dcterms:modified xsi:type="dcterms:W3CDTF">2020-04-10T18:44:50Z</dcterms:modified>
</cp:coreProperties>
</file>