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83" r:id="rId2"/>
    <p:sldId id="256" r:id="rId3"/>
    <p:sldId id="258" r:id="rId4"/>
    <p:sldId id="259" r:id="rId5"/>
    <p:sldId id="260" r:id="rId6"/>
    <p:sldId id="273" r:id="rId7"/>
    <p:sldId id="281" r:id="rId8"/>
    <p:sldId id="274" r:id="rId9"/>
    <p:sldId id="261" r:id="rId10"/>
    <p:sldId id="275" r:id="rId11"/>
    <p:sldId id="276" r:id="rId12"/>
    <p:sldId id="282" r:id="rId13"/>
    <p:sldId id="277" r:id="rId14"/>
    <p:sldId id="278" r:id="rId15"/>
    <p:sldId id="279" r:id="rId16"/>
    <p:sldId id="280" r:id="rId17"/>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79FB7963-C172-438F-B2B1-DE0458793DF8}" type="datetimeFigureOut">
              <a:rPr lang="en-US" smtClean="0"/>
              <a:t>10/25/2018</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93E084CC-8B9E-4FAB-8B2A-3C6F7EA8E0E4}" type="slidenum">
              <a:rPr lang="en-US" smtClean="0"/>
              <a:t>‹#›</a:t>
            </a:fld>
            <a:endParaRPr lang="en-US"/>
          </a:p>
        </p:txBody>
      </p:sp>
    </p:spTree>
    <p:extLst>
      <p:ext uri="{BB962C8B-B14F-4D97-AF65-F5344CB8AC3E}">
        <p14:creationId xmlns:p14="http://schemas.microsoft.com/office/powerpoint/2010/main" val="4019367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ED318880-E410-46A7-8D3C-C7C06DFF5039}" type="datetimeFigureOut">
              <a:rPr lang="en-US" smtClean="0"/>
              <a:pPr/>
              <a:t>10/25/2018</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77E1A4C6-5668-4735-B308-C4C897774310}" type="slidenum">
              <a:rPr lang="en-US" smtClean="0"/>
              <a:pPr/>
              <a:t>‹#›</a:t>
            </a:fld>
            <a:endParaRPr lang="en-US"/>
          </a:p>
        </p:txBody>
      </p:sp>
    </p:spTree>
    <p:extLst>
      <p:ext uri="{BB962C8B-B14F-4D97-AF65-F5344CB8AC3E}">
        <p14:creationId xmlns:p14="http://schemas.microsoft.com/office/powerpoint/2010/main" val="3041065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E1A4C6-5668-4735-B308-C4C897774310}" type="slidenum">
              <a:rPr lang="en-US" smtClean="0"/>
              <a:pPr/>
              <a:t>2</a:t>
            </a:fld>
            <a:endParaRPr lang="en-US"/>
          </a:p>
        </p:txBody>
      </p:sp>
    </p:spTree>
    <p:extLst>
      <p:ext uri="{BB962C8B-B14F-4D97-AF65-F5344CB8AC3E}">
        <p14:creationId xmlns:p14="http://schemas.microsoft.com/office/powerpoint/2010/main" val="849880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5822EF-05C5-4B0E-ACB7-9B8D49A30C11}" type="slidenum">
              <a:rPr lang="en-US" smtClean="0"/>
              <a:pPr/>
              <a:t>3</a:t>
            </a:fld>
            <a:endParaRPr lang="en-US"/>
          </a:p>
        </p:txBody>
      </p:sp>
    </p:spTree>
    <p:extLst>
      <p:ext uri="{BB962C8B-B14F-4D97-AF65-F5344CB8AC3E}">
        <p14:creationId xmlns:p14="http://schemas.microsoft.com/office/powerpoint/2010/main" val="1267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5822EF-05C5-4B0E-ACB7-9B8D49A30C11}" type="slidenum">
              <a:rPr lang="en-US" smtClean="0"/>
              <a:pPr/>
              <a:t>4</a:t>
            </a:fld>
            <a:endParaRPr lang="en-US"/>
          </a:p>
        </p:txBody>
      </p:sp>
    </p:spTree>
    <p:extLst>
      <p:ext uri="{BB962C8B-B14F-4D97-AF65-F5344CB8AC3E}">
        <p14:creationId xmlns:p14="http://schemas.microsoft.com/office/powerpoint/2010/main" val="1974602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5822EF-05C5-4B0E-ACB7-9B8D49A30C11}" type="slidenum">
              <a:rPr lang="en-US" smtClean="0"/>
              <a:pPr/>
              <a:t>5</a:t>
            </a:fld>
            <a:endParaRPr lang="en-US"/>
          </a:p>
        </p:txBody>
      </p:sp>
    </p:spTree>
    <p:extLst>
      <p:ext uri="{BB962C8B-B14F-4D97-AF65-F5344CB8AC3E}">
        <p14:creationId xmlns:p14="http://schemas.microsoft.com/office/powerpoint/2010/main" val="1711506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5822EF-05C5-4B0E-ACB7-9B8D49A30C11}" type="slidenum">
              <a:rPr lang="en-US" smtClean="0"/>
              <a:pPr/>
              <a:t>9</a:t>
            </a:fld>
            <a:endParaRPr lang="en-US"/>
          </a:p>
        </p:txBody>
      </p:sp>
    </p:spTree>
    <p:extLst>
      <p:ext uri="{BB962C8B-B14F-4D97-AF65-F5344CB8AC3E}">
        <p14:creationId xmlns:p14="http://schemas.microsoft.com/office/powerpoint/2010/main" val="232358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212FB49-16E2-4861-9307-E26462FBF15D}" type="datetimeFigureOut">
              <a:rPr lang="en-US" smtClean="0"/>
              <a:pPr/>
              <a:t>10/25/2018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4B17CC6-0B9A-4404-BB6E-EE6DD428B5B5}"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12FB49-16E2-4861-9307-E26462FBF15D}"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17CC6-0B9A-4404-BB6E-EE6DD428B5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12FB49-16E2-4861-9307-E26462FBF15D}"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17CC6-0B9A-4404-BB6E-EE6DD428B5B5}"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12FB49-16E2-4861-9307-E26462FBF15D}"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17CC6-0B9A-4404-BB6E-EE6DD428B5B5}"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212FB49-16E2-4861-9307-E26462FBF15D}" type="datetimeFigureOut">
              <a:rPr lang="en-US" smtClean="0"/>
              <a:pPr/>
              <a:t>10/25/2018</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4B17CC6-0B9A-4404-BB6E-EE6DD428B5B5}"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12FB49-16E2-4861-9307-E26462FBF15D}"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17CC6-0B9A-4404-BB6E-EE6DD428B5B5}"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212FB49-16E2-4861-9307-E26462FBF15D}" type="datetimeFigureOut">
              <a:rPr lang="en-US" smtClean="0"/>
              <a:pPr/>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B17CC6-0B9A-4404-BB6E-EE6DD428B5B5}"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12FB49-16E2-4861-9307-E26462FBF15D}" type="datetimeFigureOut">
              <a:rPr lang="en-US" smtClean="0"/>
              <a:pPr/>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17CC6-0B9A-4404-BB6E-EE6DD428B5B5}"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2FB49-16E2-4861-9307-E26462FBF15D}" type="datetimeFigureOut">
              <a:rPr lang="en-US" smtClean="0"/>
              <a:pPr/>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17CC6-0B9A-4404-BB6E-EE6DD428B5B5}"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12FB49-16E2-4861-9307-E26462FBF15D}"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17CC6-0B9A-4404-BB6E-EE6DD428B5B5}"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12FB49-16E2-4861-9307-E26462FBF15D}"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17CC6-0B9A-4404-BB6E-EE6DD428B5B5}"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212FB49-16E2-4861-9307-E26462FBF15D}" type="datetimeFigureOut">
              <a:rPr lang="en-US" smtClean="0"/>
              <a:pPr/>
              <a:t>10/25/2018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4B17CC6-0B9A-4404-BB6E-EE6DD428B5B5}"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Homework check- review</a:t>
            </a:r>
          </a:p>
          <a:p>
            <a:r>
              <a:rPr lang="en-US" dirty="0" smtClean="0"/>
              <a:t>Prepare for Quiz, (mole conversions 1 and 2 step)</a:t>
            </a:r>
            <a:endParaRPr lang="en-US" dirty="0"/>
          </a:p>
        </p:txBody>
      </p:sp>
    </p:spTree>
    <p:extLst>
      <p:ext uri="{BB962C8B-B14F-4D97-AF65-F5344CB8AC3E}">
        <p14:creationId xmlns:p14="http://schemas.microsoft.com/office/powerpoint/2010/main" val="438805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sz="quarter" idx="1"/>
          </p:nvPr>
        </p:nvSpPr>
        <p:spPr/>
        <p:txBody>
          <a:bodyPr/>
          <a:lstStyle/>
          <a:p>
            <a:r>
              <a:rPr lang="en-US" dirty="0" smtClean="0"/>
              <a:t>A sample of a white granular ionic compound </a:t>
            </a:r>
            <a:r>
              <a:rPr lang="en-US" dirty="0" err="1" smtClean="0"/>
              <a:t>havinf</a:t>
            </a:r>
            <a:r>
              <a:rPr lang="en-US" dirty="0" smtClean="0"/>
              <a:t> a mass of 41.764 grams was found in the photo lab. Analysis of this compound revealed that it was composed of 12.144g Na, 16.948g sulfur, and the rest of the compound was oxygen. Calculate the empirical formula for this compound.</a:t>
            </a:r>
            <a:endParaRPr lang="en-US" dirty="0"/>
          </a:p>
        </p:txBody>
      </p:sp>
    </p:spTree>
    <p:extLst>
      <p:ext uri="{BB962C8B-B14F-4D97-AF65-F5344CB8AC3E}">
        <p14:creationId xmlns:p14="http://schemas.microsoft.com/office/powerpoint/2010/main" val="3703995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Practice </a:t>
            </a:r>
            <a:endParaRPr lang="en-US" dirty="0"/>
          </a:p>
        </p:txBody>
      </p:sp>
      <p:sp>
        <p:nvSpPr>
          <p:cNvPr id="3" name="Content Placeholder 2"/>
          <p:cNvSpPr>
            <a:spLocks noGrp="1"/>
          </p:cNvSpPr>
          <p:nvPr>
            <p:ph sz="quarter" idx="1"/>
          </p:nvPr>
        </p:nvSpPr>
        <p:spPr/>
        <p:txBody>
          <a:bodyPr/>
          <a:lstStyle/>
          <a:p>
            <a:r>
              <a:rPr lang="en-US" dirty="0" smtClean="0"/>
              <a:t>Page 16</a:t>
            </a:r>
            <a:endParaRPr lang="en-US" dirty="0"/>
          </a:p>
        </p:txBody>
      </p:sp>
    </p:spTree>
    <p:extLst>
      <p:ext uri="{BB962C8B-B14F-4D97-AF65-F5344CB8AC3E}">
        <p14:creationId xmlns:p14="http://schemas.microsoft.com/office/powerpoint/2010/main" val="1799238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create molecular formula.</a:t>
            </a:r>
            <a:endParaRPr lang="en-US" dirty="0"/>
          </a:p>
        </p:txBody>
      </p:sp>
      <p:sp>
        <p:nvSpPr>
          <p:cNvPr id="3" name="Content Placeholder 2"/>
          <p:cNvSpPr>
            <a:spLocks noGrp="1"/>
          </p:cNvSpPr>
          <p:nvPr>
            <p:ph sz="quarter" idx="1"/>
          </p:nvPr>
        </p:nvSpPr>
        <p:spPr/>
        <p:txBody>
          <a:bodyPr/>
          <a:lstStyle/>
          <a:p>
            <a:pPr marL="0" indent="0">
              <a:buNone/>
            </a:pPr>
            <a:r>
              <a:rPr lang="en-US" dirty="0" smtClean="0"/>
              <a:t>n= molecular mass/ empirical mass</a:t>
            </a:r>
          </a:p>
          <a:p>
            <a:pPr marL="0" indent="0">
              <a:buNone/>
            </a:pPr>
            <a:r>
              <a:rPr lang="en-US" dirty="0" smtClean="0"/>
              <a:t>(n is the factor by which the molecular mass is simplified) </a:t>
            </a:r>
          </a:p>
          <a:p>
            <a:pPr marL="0" indent="0">
              <a:buNone/>
            </a:pPr>
            <a:endParaRPr lang="en-US" dirty="0"/>
          </a:p>
          <a:p>
            <a:pPr marL="514350" indent="-514350">
              <a:buAutoNum type="arabicPeriod"/>
            </a:pPr>
            <a:r>
              <a:rPr lang="en-US" dirty="0" smtClean="0"/>
              <a:t>Calculate empirical mass</a:t>
            </a:r>
          </a:p>
          <a:p>
            <a:pPr marL="514350" indent="-514350">
              <a:buAutoNum type="arabicPeriod"/>
            </a:pPr>
            <a:r>
              <a:rPr lang="en-US" dirty="0" smtClean="0"/>
              <a:t>Determine the simplification factor ( molecular mass/ empirical mass)</a:t>
            </a:r>
          </a:p>
          <a:p>
            <a:pPr marL="514350" indent="-514350">
              <a:buAutoNum type="arabicPeriod"/>
            </a:pPr>
            <a:r>
              <a:rPr lang="en-US" dirty="0" smtClean="0"/>
              <a:t>Multiply all subscripts in empirical formula by the simplification factor </a:t>
            </a:r>
          </a:p>
          <a:p>
            <a:pPr marL="514350" indent="-514350">
              <a:buAutoNum type="arabicPeriod"/>
            </a:pPr>
            <a:endParaRPr lang="en-US" dirty="0"/>
          </a:p>
        </p:txBody>
      </p:sp>
    </p:spTree>
    <p:extLst>
      <p:ext uri="{BB962C8B-B14F-4D97-AF65-F5344CB8AC3E}">
        <p14:creationId xmlns:p14="http://schemas.microsoft.com/office/powerpoint/2010/main" val="1101967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sz="quarter" idx="1"/>
          </p:nvPr>
        </p:nvSpPr>
        <p:spPr/>
        <p:txBody>
          <a:bodyPr/>
          <a:lstStyle/>
          <a:p>
            <a:r>
              <a:rPr lang="en-US" dirty="0" smtClean="0"/>
              <a:t>Calculate the molecular formula for an organic compound whose molecular mass is 180 g/</a:t>
            </a:r>
            <a:r>
              <a:rPr lang="en-US" dirty="0" err="1" smtClean="0"/>
              <a:t>mol</a:t>
            </a:r>
            <a:r>
              <a:rPr lang="en-US" dirty="0" smtClean="0"/>
              <a:t> and has an </a:t>
            </a:r>
            <a:r>
              <a:rPr lang="en-US" dirty="0" err="1" smtClean="0"/>
              <a:t>empricica</a:t>
            </a:r>
            <a:r>
              <a:rPr lang="en-US" dirty="0" smtClean="0"/>
              <a:t> formula of CH2O. </a:t>
            </a:r>
            <a:endParaRPr lang="en-US" dirty="0"/>
          </a:p>
        </p:txBody>
      </p:sp>
    </p:spTree>
    <p:extLst>
      <p:ext uri="{BB962C8B-B14F-4D97-AF65-F5344CB8AC3E}">
        <p14:creationId xmlns:p14="http://schemas.microsoft.com/office/powerpoint/2010/main" val="940643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sz="quarter" idx="1"/>
          </p:nvPr>
        </p:nvSpPr>
        <p:spPr/>
        <p:txBody>
          <a:bodyPr/>
          <a:lstStyle/>
          <a:p>
            <a:r>
              <a:rPr lang="en-US" dirty="0" smtClean="0"/>
              <a:t>A 71.5mg sample of an unknown petroleum product was quantitatively analyzed. It was determined that the compound contained 60.1mg carbon. 11.4mg H. through mass spectrometry, the molecular mass was found to be 114.26g/mol. What is the molecular formula?</a:t>
            </a:r>
            <a:endParaRPr lang="en-US" dirty="0"/>
          </a:p>
        </p:txBody>
      </p:sp>
    </p:spTree>
    <p:extLst>
      <p:ext uri="{BB962C8B-B14F-4D97-AF65-F5344CB8AC3E}">
        <p14:creationId xmlns:p14="http://schemas.microsoft.com/office/powerpoint/2010/main" val="492085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Follow your notes on pages 14-15</a:t>
            </a:r>
            <a:br>
              <a:rPr lang="en-US" dirty="0" smtClean="0"/>
            </a:br>
            <a:r>
              <a:rPr lang="en-US" dirty="0" smtClean="0"/>
              <a:t>DO NOT SKIP STEPS</a:t>
            </a:r>
            <a:endParaRPr lang="en-US" dirty="0"/>
          </a:p>
        </p:txBody>
      </p:sp>
      <p:sp>
        <p:nvSpPr>
          <p:cNvPr id="3" name="Content Placeholder 2"/>
          <p:cNvSpPr>
            <a:spLocks noGrp="1"/>
          </p:cNvSpPr>
          <p:nvPr>
            <p:ph sz="quarter" idx="1"/>
          </p:nvPr>
        </p:nvSpPr>
        <p:spPr/>
        <p:txBody>
          <a:bodyPr/>
          <a:lstStyle/>
          <a:p>
            <a:r>
              <a:rPr lang="en-US" dirty="0" smtClean="0"/>
              <a:t>Classwork/ homework </a:t>
            </a:r>
          </a:p>
          <a:p>
            <a:r>
              <a:rPr lang="en-US" smtClean="0"/>
              <a:t>Page 17-18</a:t>
            </a:r>
            <a:endParaRPr lang="en-US" dirty="0"/>
          </a:p>
        </p:txBody>
      </p:sp>
    </p:spTree>
    <p:extLst>
      <p:ext uri="{BB962C8B-B14F-4D97-AF65-F5344CB8AC3E}">
        <p14:creationId xmlns:p14="http://schemas.microsoft.com/office/powerpoint/2010/main" val="2403956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 Classwork</a:t>
            </a:r>
            <a:endParaRPr lang="en-US" dirty="0"/>
          </a:p>
        </p:txBody>
      </p:sp>
      <p:sp>
        <p:nvSpPr>
          <p:cNvPr id="3" name="Content Placeholder 2"/>
          <p:cNvSpPr>
            <a:spLocks noGrp="1"/>
          </p:cNvSpPr>
          <p:nvPr>
            <p:ph sz="quarter" idx="1"/>
          </p:nvPr>
        </p:nvSpPr>
        <p:spPr/>
        <p:txBody>
          <a:bodyPr/>
          <a:lstStyle/>
          <a:p>
            <a:r>
              <a:rPr lang="en-US" dirty="0" smtClean="0"/>
              <a:t>Page18</a:t>
            </a:r>
          </a:p>
          <a:p>
            <a:r>
              <a:rPr lang="en-US" dirty="0" smtClean="0"/>
              <a:t>#1,2</a:t>
            </a:r>
          </a:p>
          <a:p>
            <a:r>
              <a:rPr lang="en-US" dirty="0" smtClean="0"/>
              <a:t>#4,5</a:t>
            </a:r>
            <a:endParaRPr lang="en-US" dirty="0"/>
          </a:p>
        </p:txBody>
      </p:sp>
    </p:spTree>
    <p:extLst>
      <p:ext uri="{BB962C8B-B14F-4D97-AF65-F5344CB8AC3E}">
        <p14:creationId xmlns:p14="http://schemas.microsoft.com/office/powerpoint/2010/main" val="2414724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Empirical &amp; Molecular Formula</a:t>
            </a:r>
            <a:endParaRPr lang="en-US" dirty="0"/>
          </a:p>
        </p:txBody>
      </p:sp>
      <p:sp>
        <p:nvSpPr>
          <p:cNvPr id="3" name="Subtitle 2"/>
          <p:cNvSpPr>
            <a:spLocks noGrp="1"/>
          </p:cNvSpPr>
          <p:nvPr>
            <p:ph type="subTitle" idx="1"/>
          </p:nvPr>
        </p:nvSpPr>
        <p:spPr>
          <a:xfrm>
            <a:off x="1143000" y="5105400"/>
            <a:ext cx="6858000" cy="533400"/>
          </a:xfrm>
        </p:spPr>
        <p:txBody>
          <a:bodyPr>
            <a:noAutofit/>
          </a:bodyPr>
          <a:lstStyle/>
          <a:p>
            <a:r>
              <a:rPr lang="en-US" sz="1800" dirty="0" smtClean="0"/>
              <a:t>More than one type of formula? </a:t>
            </a:r>
          </a:p>
          <a:p>
            <a:r>
              <a:rPr lang="en-US" sz="1800" dirty="0" smtClean="0"/>
              <a:t>What?!?</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sz="4000"/>
              <a:t>Empirical and Molecular Formulas</a:t>
            </a:r>
          </a:p>
        </p:txBody>
      </p:sp>
      <p:sp>
        <p:nvSpPr>
          <p:cNvPr id="3075" name="Rectangle 3"/>
          <p:cNvSpPr>
            <a:spLocks noGrp="1" noChangeArrowheads="1"/>
          </p:cNvSpPr>
          <p:nvPr>
            <p:ph sz="quarter" idx="1"/>
          </p:nvPr>
        </p:nvSpPr>
        <p:spPr/>
        <p:txBody>
          <a:bodyPr/>
          <a:lstStyle/>
          <a:p>
            <a:r>
              <a:rPr lang="en-US"/>
              <a:t>Believe it or not, there is more than one kind of chemical formula </a:t>
            </a:r>
          </a:p>
          <a:p>
            <a:r>
              <a:rPr lang="en-US"/>
              <a:t>Judging from the heading of this section, they would be </a:t>
            </a:r>
            <a:r>
              <a:rPr lang="en-US" b="1"/>
              <a:t>empirical </a:t>
            </a:r>
            <a:r>
              <a:rPr lang="en-US"/>
              <a:t>and </a:t>
            </a:r>
            <a:r>
              <a:rPr lang="en-US" b="1"/>
              <a:t>molecular</a:t>
            </a:r>
            <a:r>
              <a:rPr lang="en-US"/>
              <a:t> formulas.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en-US" sz="4000"/>
              <a:t>Empirical and Molecular Formulas</a:t>
            </a:r>
          </a:p>
        </p:txBody>
      </p:sp>
      <p:sp>
        <p:nvSpPr>
          <p:cNvPr id="4099" name="Rectangle 3"/>
          <p:cNvSpPr>
            <a:spLocks noGrp="1" noChangeArrowheads="1"/>
          </p:cNvSpPr>
          <p:nvPr>
            <p:ph sz="quarter" idx="1"/>
          </p:nvPr>
        </p:nvSpPr>
        <p:spPr/>
        <p:txBody>
          <a:bodyPr/>
          <a:lstStyle/>
          <a:p>
            <a:r>
              <a:rPr lang="en-US" b="1" dirty="0"/>
              <a:t>Empirical formulas</a:t>
            </a:r>
            <a:r>
              <a:rPr lang="en-US" dirty="0"/>
              <a:t> give the </a:t>
            </a:r>
            <a:r>
              <a:rPr lang="en-US" i="1" dirty="0">
                <a:solidFill>
                  <a:schemeClr val="hlink"/>
                </a:solidFill>
              </a:rPr>
              <a:t>lowest whole number ratio</a:t>
            </a:r>
            <a:r>
              <a:rPr lang="en-US" dirty="0"/>
              <a:t> of the atoms in a compound </a:t>
            </a:r>
            <a:r>
              <a:rPr lang="en-US" dirty="0" smtClean="0"/>
              <a:t>(reduced formulas)</a:t>
            </a:r>
            <a:endParaRPr lang="en-US" dirty="0"/>
          </a:p>
          <a:p>
            <a:r>
              <a:rPr lang="en-US" b="1" dirty="0"/>
              <a:t>Molecular formulas</a:t>
            </a:r>
            <a:r>
              <a:rPr lang="en-US" dirty="0"/>
              <a:t> give the </a:t>
            </a:r>
            <a:r>
              <a:rPr lang="en-US" i="1" dirty="0">
                <a:solidFill>
                  <a:schemeClr val="hlink"/>
                </a:solidFill>
              </a:rPr>
              <a:t>exact composition</a:t>
            </a:r>
            <a:r>
              <a:rPr lang="en-US" dirty="0"/>
              <a:t> of one molecule of a compound.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4000"/>
              <a:t>Empirical and Molecular Formulas</a:t>
            </a:r>
          </a:p>
        </p:txBody>
      </p:sp>
      <p:sp>
        <p:nvSpPr>
          <p:cNvPr id="9219" name="Rectangle 3"/>
          <p:cNvSpPr>
            <a:spLocks noGrp="1" noChangeArrowheads="1"/>
          </p:cNvSpPr>
          <p:nvPr>
            <p:ph sz="quarter" idx="1"/>
          </p:nvPr>
        </p:nvSpPr>
        <p:spPr/>
        <p:txBody>
          <a:bodyPr/>
          <a:lstStyle/>
          <a:p>
            <a:r>
              <a:rPr lang="en-US" dirty="0"/>
              <a:t>Examples </a:t>
            </a:r>
          </a:p>
          <a:p>
            <a:r>
              <a:rPr lang="en-US" dirty="0"/>
              <a:t>HO  	H</a:t>
            </a:r>
            <a:r>
              <a:rPr lang="en-US" baseline="-25000" dirty="0"/>
              <a:t>2</a:t>
            </a:r>
            <a:r>
              <a:rPr lang="en-US" dirty="0"/>
              <a:t>O</a:t>
            </a:r>
            <a:r>
              <a:rPr lang="en-US" baseline="-25000" dirty="0"/>
              <a:t>2</a:t>
            </a:r>
            <a:r>
              <a:rPr lang="en-US" dirty="0"/>
              <a:t> </a:t>
            </a:r>
          </a:p>
          <a:p>
            <a:r>
              <a:rPr lang="en-US" dirty="0"/>
              <a:t>CH	</a:t>
            </a:r>
            <a:r>
              <a:rPr lang="en-US" dirty="0" smtClean="0"/>
              <a:t>          C</a:t>
            </a:r>
            <a:r>
              <a:rPr lang="en-US" baseline="-25000" dirty="0" smtClean="0"/>
              <a:t>2</a:t>
            </a:r>
            <a:r>
              <a:rPr lang="en-US" dirty="0" smtClean="0"/>
              <a:t>H</a:t>
            </a:r>
            <a:r>
              <a:rPr lang="en-US" baseline="-25000" dirty="0" smtClean="0"/>
              <a:t>2</a:t>
            </a:r>
            <a:endParaRPr lang="en-US" baseline="-25000" dirty="0"/>
          </a:p>
          <a:p>
            <a:r>
              <a:rPr lang="en-US" dirty="0"/>
              <a:t>CH	</a:t>
            </a:r>
            <a:r>
              <a:rPr lang="en-US" dirty="0" smtClean="0"/>
              <a:t>          C</a:t>
            </a:r>
            <a:r>
              <a:rPr lang="en-US" baseline="-25000" dirty="0" smtClean="0"/>
              <a:t>6</a:t>
            </a:r>
            <a:r>
              <a:rPr lang="en-US" dirty="0" smtClean="0"/>
              <a:t>H</a:t>
            </a:r>
            <a:r>
              <a:rPr lang="en-US" baseline="-25000" dirty="0" smtClean="0"/>
              <a:t>6</a:t>
            </a:r>
            <a:r>
              <a:rPr lang="en-US" dirty="0" smtClean="0"/>
              <a:t> </a:t>
            </a:r>
            <a:endParaRPr lang="en-US" dirty="0"/>
          </a:p>
          <a:p>
            <a:r>
              <a:rPr lang="en-US" dirty="0"/>
              <a:t>NO 	</a:t>
            </a:r>
            <a:r>
              <a:rPr lang="en-US" dirty="0" smtClean="0"/>
              <a:t>          </a:t>
            </a:r>
            <a:r>
              <a:rPr lang="en-US" dirty="0" err="1" smtClean="0"/>
              <a:t>NO</a:t>
            </a:r>
            <a:r>
              <a:rPr lang="en-US" dirty="0" smtClean="0"/>
              <a:t> </a:t>
            </a:r>
            <a:endParaRPr lang="en-US" dirty="0"/>
          </a:p>
          <a:p>
            <a:r>
              <a:rPr lang="en-US" dirty="0"/>
              <a:t>NO</a:t>
            </a:r>
            <a:r>
              <a:rPr lang="en-US" baseline="-25000" dirty="0"/>
              <a:t>2</a:t>
            </a:r>
            <a:r>
              <a:rPr lang="en-US" dirty="0"/>
              <a:t>	</a:t>
            </a:r>
            <a:r>
              <a:rPr lang="en-US" dirty="0" smtClean="0"/>
              <a:t>          N</a:t>
            </a:r>
            <a:r>
              <a:rPr lang="en-US" baseline="-25000" dirty="0" smtClean="0"/>
              <a:t>2</a:t>
            </a:r>
            <a:r>
              <a:rPr lang="en-US" dirty="0" smtClean="0"/>
              <a:t>O</a:t>
            </a:r>
            <a:r>
              <a:rPr lang="en-US" baseline="-25000" dirty="0" smtClean="0"/>
              <a:t>4</a:t>
            </a:r>
            <a:endParaRPr lang="en-US" baseline="-25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10 minutes	</a:t>
            </a:r>
            <a:endParaRPr lang="en-US" dirty="0"/>
          </a:p>
        </p:txBody>
      </p:sp>
      <p:sp>
        <p:nvSpPr>
          <p:cNvPr id="3" name="Content Placeholder 2"/>
          <p:cNvSpPr>
            <a:spLocks noGrp="1"/>
          </p:cNvSpPr>
          <p:nvPr>
            <p:ph sz="quarter" idx="1"/>
          </p:nvPr>
        </p:nvSpPr>
        <p:spPr/>
        <p:txBody>
          <a:bodyPr/>
          <a:lstStyle/>
          <a:p>
            <a:r>
              <a:rPr lang="en-US" dirty="0"/>
              <a:t>Read and highlight your notes	</a:t>
            </a:r>
          </a:p>
          <a:p>
            <a:r>
              <a:rPr lang="en-US" dirty="0" smtClean="0"/>
              <a:t>Page 13 and 14</a:t>
            </a:r>
            <a:endParaRPr lang="en-US" dirty="0"/>
          </a:p>
        </p:txBody>
      </p:sp>
    </p:spTree>
    <p:extLst>
      <p:ext uri="{BB962C8B-B14F-4D97-AF65-F5344CB8AC3E}">
        <p14:creationId xmlns:p14="http://schemas.microsoft.com/office/powerpoint/2010/main" val="1418302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to empirical formula</a:t>
            </a:r>
            <a:endParaRPr lang="en-US" dirty="0"/>
          </a:p>
        </p:txBody>
      </p:sp>
      <p:sp>
        <p:nvSpPr>
          <p:cNvPr id="3" name="Content Placeholder 2"/>
          <p:cNvSpPr>
            <a:spLocks noGrp="1"/>
          </p:cNvSpPr>
          <p:nvPr>
            <p:ph sz="quarter" idx="1"/>
          </p:nvPr>
        </p:nvSpPr>
        <p:spPr/>
        <p:txBody>
          <a:bodyPr/>
          <a:lstStyle/>
          <a:p>
            <a:pPr marL="514350" indent="-514350">
              <a:buAutoNum type="arabicPeriod"/>
            </a:pPr>
            <a:r>
              <a:rPr lang="en-US" dirty="0" smtClean="0"/>
              <a:t>Convert everything to moles ( % </a:t>
            </a:r>
            <a:r>
              <a:rPr lang="en-US" dirty="0" smtClean="0">
                <a:sym typeface="Wingdings" panose="05000000000000000000" pitchFamily="2" charset="2"/>
              </a:rPr>
              <a:t>g  </a:t>
            </a:r>
            <a:r>
              <a:rPr lang="en-US" dirty="0" err="1" smtClean="0">
                <a:sym typeface="Wingdings" panose="05000000000000000000" pitchFamily="2" charset="2"/>
              </a:rPr>
              <a:t>mol</a:t>
            </a:r>
            <a:r>
              <a:rPr lang="en-US" dirty="0" smtClean="0">
                <a:sym typeface="Wingdings" panose="05000000000000000000" pitchFamily="2" charset="2"/>
              </a:rPr>
              <a:t>)</a:t>
            </a:r>
          </a:p>
          <a:p>
            <a:pPr marL="514350" indent="-514350">
              <a:buAutoNum type="arabicPeriod"/>
            </a:pPr>
            <a:r>
              <a:rPr lang="en-US" dirty="0" smtClean="0">
                <a:sym typeface="Wingdings" panose="05000000000000000000" pitchFamily="2" charset="2"/>
              </a:rPr>
              <a:t>Use the moles to compare and create a ratio (divide all moles by the lowest number of moles)</a:t>
            </a:r>
          </a:p>
          <a:p>
            <a:pPr marL="514350" indent="-514350">
              <a:buAutoNum type="arabicPeriod"/>
            </a:pPr>
            <a:r>
              <a:rPr lang="en-US" dirty="0" smtClean="0">
                <a:sym typeface="Wingdings" panose="05000000000000000000" pitchFamily="2" charset="2"/>
              </a:rPr>
              <a:t>If the ratio is not a whole number multiply to create whole numbers</a:t>
            </a: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p:txBody>
      </p:sp>
    </p:spTree>
    <p:extLst>
      <p:ext uri="{BB962C8B-B14F-4D97-AF65-F5344CB8AC3E}">
        <p14:creationId xmlns:p14="http://schemas.microsoft.com/office/powerpoint/2010/main" val="3949424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sz="quarter" idx="1"/>
          </p:nvPr>
        </p:nvSpPr>
        <p:spPr/>
        <p:txBody>
          <a:bodyPr/>
          <a:lstStyle/>
          <a:p>
            <a:r>
              <a:rPr lang="en-US" dirty="0" smtClean="0"/>
              <a:t>Many of the biochemical in our body consist of elements carbon, hydrogen, oxygen, and nitrogen. One of these chemicals, norepinephrine, is often released during stressful times and serves to increase our metabolic rate during the “fight or flight” response. The percent composition of this hormone is 56.8% C, 6.56% H, 28.4% O and 8.28% N. Calculate the simplest formula for this biological compound.</a:t>
            </a:r>
          </a:p>
          <a:p>
            <a:endParaRPr lang="en-US" dirty="0"/>
          </a:p>
        </p:txBody>
      </p:sp>
    </p:spTree>
    <p:extLst>
      <p:ext uri="{BB962C8B-B14F-4D97-AF65-F5344CB8AC3E}">
        <p14:creationId xmlns:p14="http://schemas.microsoft.com/office/powerpoint/2010/main" val="2859994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Calculating Empirical Formulas</a:t>
            </a:r>
          </a:p>
        </p:txBody>
      </p:sp>
      <p:sp>
        <p:nvSpPr>
          <p:cNvPr id="6147" name="Rectangle 3"/>
          <p:cNvSpPr>
            <a:spLocks noGrp="1" noChangeArrowheads="1"/>
          </p:cNvSpPr>
          <p:nvPr>
            <p:ph sz="quarter" idx="1"/>
          </p:nvPr>
        </p:nvSpPr>
        <p:spPr/>
        <p:txBody>
          <a:bodyPr/>
          <a:lstStyle/>
          <a:p>
            <a:pPr lvl="1">
              <a:lnSpc>
                <a:spcPct val="90000"/>
              </a:lnSpc>
            </a:pPr>
            <a:endParaRPr lang="en-US" b="1" dirty="0" smtClean="0"/>
          </a:p>
          <a:p>
            <a:pPr lvl="1">
              <a:lnSpc>
                <a:spcPct val="90000"/>
              </a:lnSpc>
            </a:pPr>
            <a:r>
              <a:rPr lang="en-US" sz="2400" b="1" dirty="0" smtClean="0"/>
              <a:t>Empirical </a:t>
            </a:r>
            <a:r>
              <a:rPr lang="en-US" sz="2400" b="1" dirty="0"/>
              <a:t>formulas can be calculated using experimental data based on a ratio of the weights of the elements in the compound</a:t>
            </a:r>
            <a:r>
              <a:rPr lang="en-US" sz="2400" dirty="0"/>
              <a:t> </a:t>
            </a:r>
          </a:p>
          <a:p>
            <a:pPr lvl="1">
              <a:lnSpc>
                <a:spcPct val="90000"/>
              </a:lnSpc>
            </a:pPr>
            <a:r>
              <a:rPr lang="en-US" sz="2400" dirty="0"/>
              <a:t>Analysis of a 10.150 g sample of a compound known to contain only phosphorus and oxygen indicates a phosphorus content of </a:t>
            </a:r>
            <a:r>
              <a:rPr lang="en-US" sz="2400" dirty="0" smtClean="0"/>
              <a:t>4.333 </a:t>
            </a:r>
            <a:r>
              <a:rPr lang="en-US" sz="2400" dirty="0"/>
              <a:t>g </a:t>
            </a:r>
          </a:p>
          <a:p>
            <a:pPr lvl="1">
              <a:lnSpc>
                <a:spcPct val="90000"/>
              </a:lnSpc>
            </a:pPr>
            <a:r>
              <a:rPr lang="en-US" sz="2400" dirty="0"/>
              <a:t>Calculate the empirical formula of this compound.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1636</TotalTime>
  <Words>502</Words>
  <Application>Microsoft Office PowerPoint</Application>
  <PresentationFormat>On-screen Show (4:3)</PresentationFormat>
  <Paragraphs>60</Paragraphs>
  <Slides>16</Slides>
  <Notes>5</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Bookman Old Style</vt:lpstr>
      <vt:lpstr>Calibri</vt:lpstr>
      <vt:lpstr>Gill Sans MT</vt:lpstr>
      <vt:lpstr>Wingdings</vt:lpstr>
      <vt:lpstr>Wingdings 3</vt:lpstr>
      <vt:lpstr>Origin</vt:lpstr>
      <vt:lpstr>Bellwork </vt:lpstr>
      <vt:lpstr>Empirical &amp; Molecular Formula</vt:lpstr>
      <vt:lpstr>Empirical and Molecular Formulas</vt:lpstr>
      <vt:lpstr>Empirical and Molecular Formulas</vt:lpstr>
      <vt:lpstr>Empirical and Molecular Formulas</vt:lpstr>
      <vt:lpstr>BELL WORK   10 minutes </vt:lpstr>
      <vt:lpstr>Step to empirical formula</vt:lpstr>
      <vt:lpstr>Example 1</vt:lpstr>
      <vt:lpstr>Calculating Empirical Formulas</vt:lpstr>
      <vt:lpstr>Example 2</vt:lpstr>
      <vt:lpstr>Practice </vt:lpstr>
      <vt:lpstr>Steps to create molecular formula.</vt:lpstr>
      <vt:lpstr>Example 3</vt:lpstr>
      <vt:lpstr>Example #5</vt:lpstr>
      <vt:lpstr>Follow your notes on pages 14-15 DO NOT SKIP STEPS</vt:lpstr>
      <vt:lpstr>Homework / Classwork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Empirical &amp; Molecular Formula</dc:title>
  <dc:creator>Administratr</dc:creator>
  <cp:lastModifiedBy>Benjamin Mullins</cp:lastModifiedBy>
  <cp:revision>34</cp:revision>
  <cp:lastPrinted>2017-10-30T16:22:18Z</cp:lastPrinted>
  <dcterms:created xsi:type="dcterms:W3CDTF">2009-11-08T23:11:54Z</dcterms:created>
  <dcterms:modified xsi:type="dcterms:W3CDTF">2018-10-25T17:58:20Z</dcterms:modified>
</cp:coreProperties>
</file>