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3" r:id="rId3"/>
    <p:sldId id="309" r:id="rId4"/>
    <p:sldId id="273" r:id="rId5"/>
    <p:sldId id="270" r:id="rId6"/>
    <p:sldId id="310" r:id="rId7"/>
    <p:sldId id="275" r:id="rId8"/>
    <p:sldId id="272" r:id="rId9"/>
    <p:sldId id="274" r:id="rId10"/>
    <p:sldId id="290" r:id="rId11"/>
    <p:sldId id="294" r:id="rId12"/>
    <p:sldId id="277" r:id="rId13"/>
    <p:sldId id="295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1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22D4D1A-B47F-4526-B3AE-92D3381DD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814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84A81BAB-2464-4226-BB9E-BF38ADBB87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179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E5B62F-E677-45E8-9E41-0C0C6C46D44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8390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3FBDC1-E78B-47B2-9A8F-94273655A4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C9393-302F-4B96-A765-386AFCC99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D5EC7-DD79-4E13-BD34-F0C0E67BD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E582-EF1B-4448-A7A7-A59E1343F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48AF57-8269-42CD-99E7-FF535A42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5DC02-DB71-4944-B691-98C7E64785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81703-AC9F-461F-8EF5-B00C44F4A4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7D8B5-868E-4B7B-9A2D-B105ACF2F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235AEA-8D51-421A-A65A-2F4EBAB48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73516-B77D-4262-A650-00FC0E34D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E09FA3-68AD-4370-ADF4-A5734DDE2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B57FCD-9CFA-4092-A2D5-5A4CFCFDE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9" r:id="rId2"/>
    <p:sldLayoutId id="2147483727" r:id="rId3"/>
    <p:sldLayoutId id="2147483720" r:id="rId4"/>
    <p:sldLayoutId id="2147483721" r:id="rId5"/>
    <p:sldLayoutId id="2147483722" r:id="rId6"/>
    <p:sldLayoutId id="2147483728" r:id="rId7"/>
    <p:sldLayoutId id="2147483723" r:id="rId8"/>
    <p:sldLayoutId id="2147483729" r:id="rId9"/>
    <p:sldLayoutId id="2147483724" r:id="rId10"/>
    <p:sldLayoutId id="2147483725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990600"/>
            <a:ext cx="7772400" cy="2659063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UNIT 2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Protons, Neutrons, Electrons</a:t>
            </a:r>
            <a:endParaRPr lang="en-US" sz="40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83563" cy="10509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Ions</a:t>
            </a:r>
            <a:endParaRPr lang="en-US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563" cy="4187825"/>
          </a:xfrm>
        </p:spPr>
        <p:txBody>
          <a:bodyPr/>
          <a:lstStyle/>
          <a:p>
            <a:r>
              <a:rPr lang="en-US" dirty="0" smtClean="0"/>
              <a:t>Atoms with a charge because number of </a:t>
            </a:r>
            <a:r>
              <a:rPr lang="en-US" b="1" u="sng" dirty="0" smtClean="0"/>
              <a:t>electrons</a:t>
            </a:r>
            <a:r>
              <a:rPr lang="en-US" dirty="0" smtClean="0"/>
              <a:t> change. (+ nucleus does not match – outside)</a:t>
            </a:r>
          </a:p>
          <a:p>
            <a:r>
              <a:rPr lang="en-US" dirty="0" err="1" smtClean="0"/>
              <a:t>Cation</a:t>
            </a:r>
            <a:r>
              <a:rPr lang="en-US" dirty="0" smtClean="0"/>
              <a:t>—positive charge atom</a:t>
            </a:r>
          </a:p>
          <a:p>
            <a:r>
              <a:rPr lang="en-US" dirty="0" smtClean="0"/>
              <a:t>Anion—negative charge atom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ations are pawsitive - cations are pawsitive  Chemistry C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457200"/>
            <a:ext cx="4219575" cy="557960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Electrons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8183563" cy="4187825"/>
          </a:xfrm>
        </p:spPr>
        <p:txBody>
          <a:bodyPr/>
          <a:lstStyle/>
          <a:p>
            <a:pPr eaLnBrk="1" hangingPunct="1"/>
            <a:r>
              <a:rPr lang="en-US" dirty="0" smtClean="0"/>
              <a:t>Elements in their natural state have a neutral charge</a:t>
            </a:r>
          </a:p>
          <a:p>
            <a:pPr eaLnBrk="1" hangingPunct="1"/>
            <a:r>
              <a:rPr lang="en-US" dirty="0" smtClean="0"/>
              <a:t># p</a:t>
            </a:r>
            <a:r>
              <a:rPr lang="en-US" baseline="30000" dirty="0" smtClean="0"/>
              <a:t>+</a:t>
            </a:r>
            <a:r>
              <a:rPr lang="en-US" dirty="0" smtClean="0"/>
              <a:t> = # e</a:t>
            </a:r>
            <a:r>
              <a:rPr lang="en-US" baseline="30000" dirty="0" smtClean="0"/>
              <a:t>-</a:t>
            </a:r>
          </a:p>
          <a:p>
            <a:pPr eaLnBrk="1" hangingPunct="1"/>
            <a:r>
              <a:rPr lang="en-US" dirty="0" smtClean="0"/>
              <a:t>ION – an atom that has uneven # of protons and electrons – has a total charge</a:t>
            </a:r>
          </a:p>
          <a:p>
            <a:pPr eaLnBrk="1" hangingPunct="1"/>
            <a:r>
              <a:rPr lang="en-US" dirty="0" smtClean="0"/>
              <a:t>Na</a:t>
            </a:r>
            <a:r>
              <a:rPr lang="en-US" baseline="30000" dirty="0" smtClean="0"/>
              <a:t>+</a:t>
            </a:r>
            <a:r>
              <a:rPr lang="en-US" dirty="0" smtClean="0"/>
              <a:t>         Ca</a:t>
            </a:r>
            <a:r>
              <a:rPr lang="en-US" baseline="30000" dirty="0" smtClean="0"/>
              <a:t>+2           </a:t>
            </a:r>
            <a:r>
              <a:rPr lang="en-US" dirty="0" smtClean="0"/>
              <a:t>  Cl</a:t>
            </a:r>
            <a:r>
              <a:rPr lang="en-US" baseline="30000" dirty="0" smtClean="0"/>
              <a:t>-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happens when we change a piece of the atom?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0481658"/>
              </p:ext>
            </p:extLst>
          </p:nvPr>
        </p:nvGraphicFramePr>
        <p:xfrm>
          <a:off x="466344" y="2514600"/>
          <a:ext cx="8068056" cy="2094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352"/>
                <a:gridCol w="2689352"/>
                <a:gridCol w="2689352"/>
              </a:tblGrid>
              <a:tr h="814079">
                <a:tc>
                  <a:txBody>
                    <a:bodyPr/>
                    <a:lstStyle/>
                    <a:p>
                      <a:r>
                        <a:rPr lang="en-US" dirty="0" smtClean="0"/>
                        <a:t>Proton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Atom</a:t>
                      </a:r>
                      <a:r>
                        <a:rPr lang="en-US" baseline="0" dirty="0" smtClean="0"/>
                        <a:t> completely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 Be</a:t>
                      </a:r>
                    </a:p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Cs  Ba</a:t>
                      </a:r>
                      <a:endParaRPr lang="en-US" dirty="0"/>
                    </a:p>
                  </a:txBody>
                  <a:tcPr/>
                </a:tc>
              </a:tr>
              <a:tr h="621660">
                <a:tc>
                  <a:txBody>
                    <a:bodyPr/>
                    <a:lstStyle/>
                    <a:p>
                      <a:r>
                        <a:rPr lang="en-US" dirty="0" smtClean="0"/>
                        <a:t>Electron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charge of the 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r>
                        <a:rPr lang="en-US" baseline="0" dirty="0" smtClean="0"/>
                        <a:t> an ION</a:t>
                      </a:r>
                    </a:p>
                    <a:p>
                      <a:r>
                        <a:rPr lang="en-US" baseline="0" dirty="0" smtClean="0"/>
                        <a:t>Ex. Cation/ Anion</a:t>
                      </a:r>
                      <a:endParaRPr lang="en-US" dirty="0"/>
                    </a:p>
                  </a:txBody>
                  <a:tcPr/>
                </a:tc>
              </a:tr>
              <a:tr h="621660">
                <a:tc>
                  <a:txBody>
                    <a:bodyPr/>
                    <a:lstStyle/>
                    <a:p>
                      <a:r>
                        <a:rPr lang="en-US" dirty="0" smtClean="0"/>
                        <a:t>Neutron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Changes the weight of the atom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Becomes</a:t>
                      </a:r>
                      <a:r>
                        <a:rPr lang="en-US" baseline="0" dirty="0" smtClean="0"/>
                        <a:t> an ISOTOPE</a:t>
                      </a:r>
                    </a:p>
                    <a:p>
                      <a:r>
                        <a:rPr lang="en-US" baseline="0" dirty="0" smtClean="0"/>
                        <a:t>C-12 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 C-14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2919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1143000" y="0"/>
            <a:ext cx="7086600" cy="1371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Element: Most fundamental unit of matter. They cannot be broken down without losing their identity.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343400" y="1524000"/>
            <a:ext cx="3810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1066800" y="2209800"/>
            <a:ext cx="7086600" cy="1066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Atom: the tiniest bits of an element. They consist of protons, neutrons, and electrons.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524000" y="3276600"/>
            <a:ext cx="381000" cy="838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>
            <a:off x="4267200" y="3352800"/>
            <a:ext cx="3810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6629400" y="3429000"/>
            <a:ext cx="3810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685800" y="4419600"/>
            <a:ext cx="1905000" cy="24384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Proton: found in the nucleus. Have a +1 charge and a mass of about 1 atomic mass unit (</a:t>
            </a:r>
            <a:r>
              <a:rPr lang="en-US" dirty="0" err="1" smtClean="0"/>
              <a:t>amu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3505200" y="4343400"/>
            <a:ext cx="1752600" cy="2514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Neutron: found in nucleus. They are neutral, and have a mass of about 1 </a:t>
            </a:r>
            <a:r>
              <a:rPr lang="en-US" dirty="0" err="1" smtClean="0"/>
              <a:t>amu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6248400" y="4343400"/>
            <a:ext cx="1600200" cy="2514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Electrons: surround the nucleus. Have a charge of   -1, and a mass of 0 </a:t>
            </a:r>
            <a:r>
              <a:rPr lang="en-US" dirty="0" err="1" smtClean="0"/>
              <a:t>amu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p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0352"/>
            <a:ext cx="8183880" cy="105156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Calculating protons, neutrons electrons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Periodic table- intro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Periodic table = tool to make life easier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8411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Periodic Table</a:t>
            </a:r>
          </a:p>
        </p:txBody>
      </p:sp>
      <p:sp>
        <p:nvSpPr>
          <p:cNvPr id="30723" name="Rectangle 4"/>
          <p:cNvSpPr>
            <a:spLocks noChangeArrowheads="1"/>
          </p:cNvSpPr>
          <p:nvPr/>
        </p:nvSpPr>
        <p:spPr bwMode="auto">
          <a:xfrm>
            <a:off x="2514600" y="2209800"/>
            <a:ext cx="4267200" cy="3810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30</a:t>
            </a:r>
          </a:p>
          <a:p>
            <a:pPr algn="ctr"/>
            <a:r>
              <a:rPr lang="en-US" sz="5400">
                <a:solidFill>
                  <a:schemeClr val="bg1"/>
                </a:solidFill>
              </a:rPr>
              <a:t>Zn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Zinc</a:t>
            </a:r>
          </a:p>
          <a:p>
            <a:pPr algn="ctr"/>
            <a:r>
              <a:rPr lang="en-US" sz="2800">
                <a:solidFill>
                  <a:schemeClr val="bg1"/>
                </a:solidFill>
              </a:rPr>
              <a:t>65.39</a:t>
            </a:r>
          </a:p>
          <a:p>
            <a:pPr algn="ctr"/>
            <a:endParaRPr lang="en-US" sz="2800">
              <a:solidFill>
                <a:schemeClr val="bg1"/>
              </a:solidFill>
            </a:endParaRPr>
          </a:p>
          <a:p>
            <a:pPr algn="ctr"/>
            <a:r>
              <a:rPr lang="en-US" sz="2800">
                <a:solidFill>
                  <a:schemeClr val="bg1"/>
                </a:solidFill>
              </a:rPr>
              <a:t>[Ar]3d</a:t>
            </a:r>
            <a:r>
              <a:rPr lang="en-US" sz="2800" baseline="30000">
                <a:solidFill>
                  <a:schemeClr val="bg1"/>
                </a:solidFill>
              </a:rPr>
              <a:t>10</a:t>
            </a:r>
            <a:r>
              <a:rPr lang="en-US" sz="2800">
                <a:solidFill>
                  <a:schemeClr val="bg1"/>
                </a:solidFill>
              </a:rPr>
              <a:t>4s</a:t>
            </a:r>
            <a:r>
              <a:rPr lang="en-US" sz="2800" baseline="30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0724" name="Line 6"/>
          <p:cNvSpPr>
            <a:spLocks noChangeShapeType="1"/>
          </p:cNvSpPr>
          <p:nvPr/>
        </p:nvSpPr>
        <p:spPr bwMode="auto">
          <a:xfrm>
            <a:off x="1143000" y="2590800"/>
            <a:ext cx="3276600" cy="2286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5" name="Line 7"/>
          <p:cNvSpPr>
            <a:spLocks noChangeShapeType="1"/>
          </p:cNvSpPr>
          <p:nvPr/>
        </p:nvSpPr>
        <p:spPr bwMode="auto">
          <a:xfrm>
            <a:off x="762000" y="4415573"/>
            <a:ext cx="3276600" cy="228600"/>
          </a:xfrm>
          <a:prstGeom prst="line">
            <a:avLst/>
          </a:prstGeom>
          <a:noFill/>
          <a:ln w="76200">
            <a:solidFill>
              <a:schemeClr val="fol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553303" y="1759803"/>
            <a:ext cx="3200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Atomic </a:t>
            </a:r>
            <a:r>
              <a:rPr lang="en-US" sz="2400" b="1" dirty="0" smtClean="0"/>
              <a:t>Number = Protons</a:t>
            </a:r>
            <a:endParaRPr lang="en-US" sz="2400" b="1" dirty="0"/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473668" y="3546322"/>
            <a:ext cx="32015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/>
              <a:t>Mass </a:t>
            </a:r>
            <a:r>
              <a:rPr lang="en-US" sz="2400" b="1" dirty="0" smtClean="0"/>
              <a:t>Number= </a:t>
            </a:r>
          </a:p>
          <a:p>
            <a:r>
              <a:rPr lang="en-US" sz="2400" b="1" dirty="0" smtClean="0"/>
              <a:t>Protons + neutrons</a:t>
            </a:r>
            <a:endParaRPr lang="en-US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Atomic &amp; Mass Numbers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915400" cy="4187825"/>
          </a:xfrm>
        </p:spPr>
        <p:txBody>
          <a:bodyPr/>
          <a:lstStyle/>
          <a:p>
            <a:pPr eaLnBrk="1" hangingPunct="1"/>
            <a:r>
              <a:rPr lang="en-US" dirty="0" smtClean="0"/>
              <a:t>Atomic Number- never changes</a:t>
            </a:r>
          </a:p>
          <a:p>
            <a:pPr lvl="1" eaLnBrk="1" hangingPunct="1"/>
            <a:r>
              <a:rPr lang="en-US" dirty="0" smtClean="0"/>
              <a:t>Atomic # = number of protons</a:t>
            </a:r>
          </a:p>
          <a:p>
            <a:pPr lvl="1" eaLnBrk="1" hangingPunct="1"/>
            <a:r>
              <a:rPr lang="en-US" dirty="0" smtClean="0"/>
              <a:t>Each element has a unique atomic number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Mass Number (atomic mass)</a:t>
            </a:r>
          </a:p>
          <a:p>
            <a:pPr lvl="1" eaLnBrk="1" hangingPunct="1"/>
            <a:r>
              <a:rPr lang="en-US" dirty="0" smtClean="0"/>
              <a:t>Total number of particles in the nucleus</a:t>
            </a:r>
          </a:p>
          <a:p>
            <a:pPr lvl="1" eaLnBrk="1" hangingPunct="1"/>
            <a:r>
              <a:rPr lang="en-US" dirty="0" smtClean="0"/>
              <a:t>Protons + Neutrons</a:t>
            </a:r>
          </a:p>
          <a:p>
            <a:pPr marL="347663" lvl="1" indent="0" eaLnBrk="1" hangingPunct="1">
              <a:buNone/>
            </a:pPr>
            <a:endParaRPr lang="en-US" dirty="0" smtClean="0"/>
          </a:p>
          <a:p>
            <a:pPr marL="347663" lvl="1" indent="0" eaLnBrk="1" hangingPunct="1">
              <a:buNone/>
            </a:pPr>
            <a:r>
              <a:rPr lang="en-US" dirty="0" smtClean="0"/>
              <a:t>APE MAN no longer works (learn why things happen)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Protons= electrons   (sometimes)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Finding electrons </a:t>
            </a:r>
          </a:p>
          <a:p>
            <a:r>
              <a:rPr lang="en-US" dirty="0" smtClean="0"/>
              <a:t>Deals with  + and –</a:t>
            </a:r>
          </a:p>
          <a:p>
            <a:endParaRPr lang="en-US" dirty="0"/>
          </a:p>
          <a:p>
            <a:r>
              <a:rPr lang="en-US" dirty="0" smtClean="0"/>
              <a:t>In order for neutrality to happen </a:t>
            </a:r>
          </a:p>
          <a:p>
            <a:pPr lvl="1"/>
            <a:r>
              <a:rPr lang="en-US" dirty="0" smtClean="0"/>
              <a:t>+ must equal –</a:t>
            </a:r>
          </a:p>
          <a:p>
            <a:pPr lvl="1"/>
            <a:endParaRPr lang="en-US" dirty="0"/>
          </a:p>
          <a:p>
            <a:pPr marL="347663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39540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2697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Shorthand</a:t>
            </a:r>
          </a:p>
        </p:txBody>
      </p:sp>
      <p:sp>
        <p:nvSpPr>
          <p:cNvPr id="34819" name="Text Box 4"/>
          <p:cNvSpPr txBox="1">
            <a:spLocks noChangeArrowheads="1"/>
          </p:cNvSpPr>
          <p:nvPr/>
        </p:nvSpPr>
        <p:spPr bwMode="auto">
          <a:xfrm>
            <a:off x="3810000" y="1904206"/>
            <a:ext cx="411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aseline="30000" dirty="0"/>
              <a:t>1</a:t>
            </a:r>
            <a:r>
              <a:rPr lang="en-US" sz="4000" dirty="0"/>
              <a:t>H   </a:t>
            </a:r>
            <a:r>
              <a:rPr lang="en-US" sz="4000" baseline="30000" dirty="0"/>
              <a:t>4</a:t>
            </a:r>
            <a:r>
              <a:rPr lang="en-US" sz="4000" dirty="0"/>
              <a:t>He    </a:t>
            </a:r>
            <a:r>
              <a:rPr lang="en-US" sz="4000" baseline="30000" dirty="0"/>
              <a:t>9</a:t>
            </a:r>
            <a:r>
              <a:rPr lang="en-US" sz="4000" dirty="0"/>
              <a:t>Be</a:t>
            </a:r>
            <a:endParaRPr lang="en-US" sz="2400" dirty="0"/>
          </a:p>
        </p:txBody>
      </p:sp>
      <p:sp>
        <p:nvSpPr>
          <p:cNvPr id="34820" name="Text Box 5"/>
          <p:cNvSpPr txBox="1">
            <a:spLocks noChangeArrowheads="1"/>
          </p:cNvSpPr>
          <p:nvPr/>
        </p:nvSpPr>
        <p:spPr bwMode="auto">
          <a:xfrm>
            <a:off x="3792728" y="2227611"/>
            <a:ext cx="40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aseline="-25000" dirty="0"/>
              <a:t>1</a:t>
            </a:r>
          </a:p>
        </p:txBody>
      </p:sp>
      <p:sp>
        <p:nvSpPr>
          <p:cNvPr id="34821" name="Text Box 6"/>
          <p:cNvSpPr txBox="1">
            <a:spLocks noChangeArrowheads="1"/>
          </p:cNvSpPr>
          <p:nvPr/>
        </p:nvSpPr>
        <p:spPr bwMode="auto">
          <a:xfrm>
            <a:off x="6159500" y="2127027"/>
            <a:ext cx="40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aseline="-25000" dirty="0"/>
              <a:t>4</a:t>
            </a:r>
          </a:p>
        </p:txBody>
      </p:sp>
      <p:sp>
        <p:nvSpPr>
          <p:cNvPr id="34822" name="Text Box 7"/>
          <p:cNvSpPr txBox="1">
            <a:spLocks noChangeArrowheads="1"/>
          </p:cNvSpPr>
          <p:nvPr/>
        </p:nvSpPr>
        <p:spPr bwMode="auto">
          <a:xfrm>
            <a:off x="4800600" y="2127027"/>
            <a:ext cx="406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aseline="-25000" dirty="0"/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4191000"/>
            <a:ext cx="599715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C-12		Ca-40		La- 139</a:t>
            </a:r>
          </a:p>
          <a:p>
            <a:r>
              <a:rPr lang="en-US" sz="2800" dirty="0" smtClean="0"/>
              <a:t>Atomic symbol – atomic weight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2057400"/>
            <a:ext cx="2744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mass   ---------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2517329"/>
            <a:ext cx="1997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Atomic # -------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077200" cy="669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Where did that 0.39 come from?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0925"/>
            <a:ext cx="8382000" cy="4495800"/>
          </a:xfrm>
        </p:spPr>
        <p:txBody>
          <a:bodyPr/>
          <a:lstStyle/>
          <a:p>
            <a:pPr eaLnBrk="1" hangingPunct="1"/>
            <a:r>
              <a:rPr lang="en-US" b="1" u="sng" dirty="0" smtClean="0"/>
              <a:t>Isotope</a:t>
            </a:r>
            <a:r>
              <a:rPr lang="en-US" dirty="0" smtClean="0"/>
              <a:t>- an atom that has the same number of protons, but has a DIFFERENT NUMBER OF NEUTRONS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The weight may be different than the Periodic table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atomic weight of an element is an average of all of the atoms of that element on earth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381000"/>
            <a:ext cx="3962400" cy="36576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30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Zn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Zinc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65.39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/>
              <a:t>[Ar]3d104s2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343400" y="637095"/>
            <a:ext cx="4016375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Atomic number =</a:t>
            </a:r>
          </a:p>
          <a:p>
            <a:pPr>
              <a:spcBef>
                <a:spcPct val="50000"/>
              </a:spcBef>
            </a:pPr>
            <a:r>
              <a:rPr lang="en-US" sz="2400" b="1" dirty="0"/>
              <a:t> 30 protons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610100" y="1926019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Mass # = P</a:t>
            </a:r>
            <a:r>
              <a:rPr lang="en-US" sz="2400" b="1" baseline="30000" dirty="0"/>
              <a:t>+ </a:t>
            </a:r>
            <a:r>
              <a:rPr lang="en-US" sz="2400" b="1" dirty="0"/>
              <a:t> +  n</a:t>
            </a:r>
            <a:r>
              <a:rPr lang="en-US" sz="2400" b="1" baseline="30000" dirty="0"/>
              <a:t>0</a:t>
            </a:r>
            <a:endParaRPr lang="en-US" sz="24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800600" y="2361404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65.39 = 30 + n</a:t>
            </a:r>
            <a:r>
              <a:rPr lang="en-US" sz="2400" b="1" baseline="30000" dirty="0"/>
              <a:t>0</a:t>
            </a:r>
            <a:endParaRPr lang="en-US" sz="2400" b="1" dirty="0"/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257800" y="2868070"/>
            <a:ext cx="3886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/>
              <a:t>n</a:t>
            </a:r>
            <a:r>
              <a:rPr lang="en-US" sz="2400" b="1" baseline="30000" dirty="0"/>
              <a:t>0 </a:t>
            </a:r>
            <a:r>
              <a:rPr lang="en-US" sz="2400" b="1" dirty="0"/>
              <a:t>= </a:t>
            </a:r>
            <a:r>
              <a:rPr lang="en-US" sz="2400" b="1" dirty="0" smtClean="0"/>
              <a:t>35.39?????</a:t>
            </a:r>
            <a:endParaRPr lang="en-US" sz="2400" b="1" dirty="0"/>
          </a:p>
        </p:txBody>
      </p:sp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1600200" y="4079615"/>
            <a:ext cx="647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/>
              <a:t>How can you have 0.39 of a neutron in the nucleus???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1333500" y="4901940"/>
            <a:ext cx="6705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/>
              <a:t>You can’t </a:t>
            </a:r>
            <a:r>
              <a:rPr lang="en-US" sz="2400" b="1" dirty="0"/>
              <a:t>= the answer is 35….</a:t>
            </a:r>
            <a:r>
              <a:rPr lang="en-US" sz="3200" b="1" dirty="0"/>
              <a:t>usually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6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86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87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8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6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2641</TotalTime>
  <Words>434</Words>
  <Application>Microsoft Office PowerPoint</Application>
  <PresentationFormat>On-screen Show (4:3)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Tahoma</vt:lpstr>
      <vt:lpstr>Verdana</vt:lpstr>
      <vt:lpstr>Wingdings</vt:lpstr>
      <vt:lpstr>Wingdings 2</vt:lpstr>
      <vt:lpstr>Aspect</vt:lpstr>
      <vt:lpstr> UNIT 2 Protons, Neutrons, Electrons</vt:lpstr>
      <vt:lpstr>PowerPoint Presentation</vt:lpstr>
      <vt:lpstr>Calculating protons, neutrons electrons </vt:lpstr>
      <vt:lpstr>Periodic Table</vt:lpstr>
      <vt:lpstr>Atomic &amp; Mass Numbers</vt:lpstr>
      <vt:lpstr>Protons= electrons   (sometimes)</vt:lpstr>
      <vt:lpstr>Shorthand</vt:lpstr>
      <vt:lpstr>Where did that 0.39 come from?</vt:lpstr>
      <vt:lpstr>PowerPoint Presentation</vt:lpstr>
      <vt:lpstr>Ions</vt:lpstr>
      <vt:lpstr>PowerPoint Presentation</vt:lpstr>
      <vt:lpstr>Electrons</vt:lpstr>
      <vt:lpstr>What happens when we change a piece of the atom?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Atomic Theory</dc:title>
  <dc:creator>fc</dc:creator>
  <cp:lastModifiedBy>Benjamin Mullins</cp:lastModifiedBy>
  <cp:revision>82</cp:revision>
  <dcterms:created xsi:type="dcterms:W3CDTF">2006-08-22T17:30:30Z</dcterms:created>
  <dcterms:modified xsi:type="dcterms:W3CDTF">2018-08-28T15:56:11Z</dcterms:modified>
</cp:coreProperties>
</file>